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</p:sldIdLst>
  <p:sldSz cy="5143500" cx="9144000"/>
  <p:notesSz cx="6858000" cy="9144000"/>
  <p:embeddedFontLst>
    <p:embeddedFont>
      <p:font typeface="Literata"/>
      <p:regular r:id="rId72"/>
      <p:bold r:id="rId73"/>
      <p:italic r:id="rId74"/>
      <p:boldItalic r:id="rId7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font" Target="fonts/Literata-bold.fntdata"/><Relationship Id="rId72" Type="http://schemas.openxmlformats.org/officeDocument/2006/relationships/font" Target="fonts/Literata-regular.fntdata"/><Relationship Id="rId31" Type="http://schemas.openxmlformats.org/officeDocument/2006/relationships/slide" Target="slides/slide26.xml"/><Relationship Id="rId75" Type="http://schemas.openxmlformats.org/officeDocument/2006/relationships/font" Target="fonts/Literata-boldItalic.fntdata"/><Relationship Id="rId30" Type="http://schemas.openxmlformats.org/officeDocument/2006/relationships/slide" Target="slides/slide25.xml"/><Relationship Id="rId74" Type="http://schemas.openxmlformats.org/officeDocument/2006/relationships/font" Target="fonts/Literata-italic.fntdata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f226dab2d7_1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f226dab2d7_1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cb2515890c_1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cb2515890c_1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cb2515890c_1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cb2515890c_1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cb2515890c_1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cb2515890c_1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cb2515890c_1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cb2515890c_1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cb2515890c_1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cb2515890c_1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cb2515890c_1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cb2515890c_1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cb2515890c_1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cb2515890c_1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cb2515890c_1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cb2515890c_1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cb2515890c_1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cb2515890c_1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cb2515890c_1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cb2515890c_1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226dab2d7_1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226dab2d7_1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cb2515890c_1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cb2515890c_1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cb26001a8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cb26001a8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cb26001a8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cb26001a8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cb2515890c_1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cb2515890c_1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cb2515890c_1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cb2515890c_1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cb2515890c_1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cb2515890c_1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cb2515890c_1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cb2515890c_1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f226dab2d7_1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f226dab2d7_1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cb2515890c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cb2515890c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cb2515890c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cb2515890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cb2515890c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cb2515890c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cb2515890c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cb2515890c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cb2515890c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cb2515890c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cb2515890c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cb2515890c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cb2515890c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cb2515890c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cb2515890c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cb2515890c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cb2515890c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cb2515890c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cb2515890c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cb2515890c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f226dab2d7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f226dab2d7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cb2515890c_1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cb2515890c_1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cb2515890c_1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cb2515890c_1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cb2515890c_1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cb2515890c_1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cb2515890c_1_2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cb2515890c_1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f4b2d24ab5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f4b2d24ab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cb2515890c_1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cb2515890c_1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cb26001a88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cb26001a88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cb26001a88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cb26001a8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cb26001a88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cb26001a88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cb26001a88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cb26001a88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cb26001a88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cb26001a88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cb26001a88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cb26001a88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cb2515890c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cb2515890c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cb26001a88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cb26001a88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cb26001a88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cb26001a88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cb26001a88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cb26001a88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cb26001a88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cb26001a88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cb26001a88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cb26001a88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cb26001a88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cb26001a88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cb26001a88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cb26001a88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f226dab2d7_1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f226dab2d7_1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f226dab2d7_1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f226dab2d7_1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f226dab2d7_1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f226dab2d7_1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f226dab2d7_1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f226dab2d7_1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f226dab2d7_1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f226dab2d7_1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f226dab2d7_1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f226dab2d7_1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f226dab2d7_1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gf226dab2d7_1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f226dab2d7_1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f226dab2d7_1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f226dab2d7_1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f226dab2d7_1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f226dab2d7_1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f226dab2d7_1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f226dab2d7_1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3" name="Google Shape;613;gf226dab2d7_1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cb2515890c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cb2515890c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cb2515890c_1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cb2515890c_1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cb2515890c_1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cb2515890c_1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commons.wikimedia.org/wiki/File:Wall_painting_-_banquet_scene_in_triclinium_-_Pompeii_(V_2_4)_-_Napoli_MAN_120031_-_02.jpg" TargetMode="External"/><Relationship Id="rId4" Type="http://schemas.openxmlformats.org/officeDocument/2006/relationships/image" Target="../media/image7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.jpg"/><Relationship Id="rId4" Type="http://schemas.openxmlformats.org/officeDocument/2006/relationships/hyperlink" Target="https://commons.wikimedia.org/wiki/File:Wall_painting_-_banquet_scene_in_triclinium_-_Pompeii_(V_2_4)_-_Napoli_MAN_120031_-_02.jp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.jpg"/><Relationship Id="rId4" Type="http://schemas.openxmlformats.org/officeDocument/2006/relationships/hyperlink" Target="https://commons.wikimedia.org/wiki/File:Wall_painting_-_banquet_scene_in_triclinium_-_Pompeii_(V_2_4)_-_Napoli_MAN_120031_-_02.jpg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.jpg"/><Relationship Id="rId4" Type="http://schemas.openxmlformats.org/officeDocument/2006/relationships/hyperlink" Target="https://commons.wikimedia.org/wiki/File:Wall_painting_-_banquet_scene_in_triclinium_-_Pompeii_(V_2_4)_-_Napoli_MAN_120031_-_03.jpg" TargetMode="Externa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.jpg"/><Relationship Id="rId4" Type="http://schemas.openxmlformats.org/officeDocument/2006/relationships/hyperlink" Target="https://commons.wikimedia.org/wiki/File:Wall_painting_-_banquet_scene_in_triclinium_-_Pompeii_(V_2_4)_-_Napoli_MAN_120031_-_03.jpg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.jpg"/><Relationship Id="rId4" Type="http://schemas.openxmlformats.org/officeDocument/2006/relationships/hyperlink" Target="https://commons.wikimedia.org/wiki/File:Wall_painting_-_banquet_scene_in_triclinium_-_Pompeii_(V_2_4)_-_Napoli_MAN_120031_-_03.jpg" TargetMode="Externa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.jpg"/><Relationship Id="rId4" Type="http://schemas.openxmlformats.org/officeDocument/2006/relationships/hyperlink" Target="https://commons.wikimedia.org/wiki/File:Wall_painting_-_banquet_scene_in_triclinium_-_Pompeii_(V_2_4)_-_Napoli_MAN_120031_-_03.jpg" TargetMode="Externa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.jpg"/><Relationship Id="rId4" Type="http://schemas.openxmlformats.org/officeDocument/2006/relationships/hyperlink" Target="https://commons.wikimedia.org/wiki/File:Wall_painting_-_banquet_scene_in_triclinium_-_Pompeii_(V_2_4)_-_Napoli_MAN_120031_-_03.jpg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.jpg"/><Relationship Id="rId4" Type="http://schemas.openxmlformats.org/officeDocument/2006/relationships/hyperlink" Target="https://commons.wikimedia.org/wiki/File:Wall_painting_-_banquet_scene_in_triclinium_-_Pompeii_(V_2_4)_-_Napoli_MAN_120031_-_03.jpg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commons.wikimedia.org/wiki/File:Wall_painting_-_banquet_scene_-_Pompeii_%28V_2_4%29_-_Napoli_MAN_120029_-_01.jpg" TargetMode="External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hyperlink" Target="https://commons.wikimedia.org/wiki/File:Wall_painting_-_banquet_scene_-_Pompeii_%28V_2_4%29_-_Napoli_MAN_120029_-_01.jpg" TargetMode="External"/><Relationship Id="rId4" Type="http://schemas.openxmlformats.org/officeDocument/2006/relationships/image" Target="../media/image3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.jpg"/><Relationship Id="rId4" Type="http://schemas.openxmlformats.org/officeDocument/2006/relationships/hyperlink" Target="https://commons.wikimedia.org/wiki/File:Wall_painting_-_banquet_scene_-_Pompeii_%28V_2_4%29_-_Napoli_MAN_120029_-_01.jpg" TargetMode="Externa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.jpg"/><Relationship Id="rId4" Type="http://schemas.openxmlformats.org/officeDocument/2006/relationships/hyperlink" Target="https://commons.wikimedia.org/wiki/File:Wall_painting_-_banquet_scene_-_Pompeii_%28V_2_4%29_-_Napoli_MAN_120029_-_01.jpg" TargetMode="Externa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hyperlink" Target="https://commons.wikimedia.org/wiki/Category:Caupona_of_Salvius_(frescos_from_Pompeii)#/media/File:Wall_painting_-_scenes_around_the_pub_-_Pompeii_(VI_14_35-36)_-_Napoli_MAN_111482_-_01.jpghttps://commons.wikimedia.org/wiki/Category:Caupona_of_Salvius_(frescos_from_Pompeii)#/media/File:Wall_painting_-_scenes_around_the_pub_-_Pompeii_(VI_14_35-36)_-_Napoli_MAN_111482_-_01.jpg" TargetMode="External"/><Relationship Id="rId4" Type="http://schemas.openxmlformats.org/officeDocument/2006/relationships/image" Target="../media/image2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hyperlink" Target="https://commons.wikimedia.org/wiki/Category:Caupona_of_Salvius_(frescos_from_Pompeii)#/media/File:Wall_painting_-_scenes_around_the_pub_-_Pompeii_(VI_14_35-36)_-_Napoli_MAN_111482_-_02.jpg" TargetMode="External"/><Relationship Id="rId4" Type="http://schemas.openxmlformats.org/officeDocument/2006/relationships/image" Target="../media/image9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hyperlink" Target="https://commons.wikimedia.org/wiki/Category:Caupona_of_Salvius_(frescos_from_Pompeii)#/media/File:Wall_painting_-_scenes_around_the_pub_-_Pompeii_(VI_14_35-36)_-_Napoli_MAN_111482_-_02.jpg" TargetMode="External"/><Relationship Id="rId4" Type="http://schemas.openxmlformats.org/officeDocument/2006/relationships/image" Target="../media/image9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hyperlink" Target="https://commons.wikimedia.org/wiki/Category:Caupona_of_Salvius_(frescos_from_Pompeii)#/media/File:Wall_painting_-_scenes_around_the_pub_-_Pompeii_(VI_14_35-36)_-_Napoli_MAN_111482_-_02.jpg" TargetMode="External"/><Relationship Id="rId4" Type="http://schemas.openxmlformats.org/officeDocument/2006/relationships/image" Target="../media/image9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hyperlink" Target="https://commons.wikimedia.org/wiki/Category:Caupona_of_Salvius_(frescos_from_Pompeii)#/media/File:Wall_painting_-_scenes_around_the_pub_-_Pompeii_(VI_14_35-36)_-_Napoli_MAN_111482_-_03.jpg" TargetMode="External"/><Relationship Id="rId4" Type="http://schemas.openxmlformats.org/officeDocument/2006/relationships/image" Target="../media/image4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hyperlink" Target="https://commons.wikimedia.org/wiki/Category:Caupona_of_Salvius_(frescos_from_Pompeii)#/media/File:Wall_painting_-_scenes_around_the_pub_-_Pompeii_(VI_14_35-36)_-_Napoli_MAN_111482_-_03.jpg" TargetMode="External"/><Relationship Id="rId4" Type="http://schemas.openxmlformats.org/officeDocument/2006/relationships/image" Target="../media/image4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hyperlink" Target="https://commons.wikimedia.org/wiki/Category:Caupona_of_Salvius_(frescos_from_Pompeii)#/media/File:Wall_painting_-_scenes_around_the_pub_-_Pompeii_(VI_14_35-36)_-_Napoli_MAN_111482_-_03.jpg" TargetMode="External"/><Relationship Id="rId4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hyperlink" Target="https://commons.wikimedia.org/wiki/Category:Caupona_of_Salvius_(frescos_from_Pompeii)#/media/File:Wall_painting_-_scenes_around_the_pub_-_Pompeii_(VI_14_35-36)_-_Napoli_MAN_111482_-_04.jpg" TargetMode="External"/><Relationship Id="rId4" Type="http://schemas.openxmlformats.org/officeDocument/2006/relationships/image" Target="../media/image8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hyperlink" Target="https://commons.wikimedia.org/wiki/Category:Caupona_of_Salvius_(frescos_from_Pompeii)#/media/File:Wall_painting_-_scenes_around_the_pub_-_Pompeii_(VI_14_35-36)_-_Napoli_MAN_111482_-_04.jpg" TargetMode="External"/><Relationship Id="rId4" Type="http://schemas.openxmlformats.org/officeDocument/2006/relationships/image" Target="../media/image8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hyperlink" Target="https://commons.wikimedia.org/wiki/Category:Caupona_of_Salvius_(frescos_from_Pompeii)#/media/File:Wall_painting_-_scenes_around_the_pub_-_Pompeii_(VI_14_35-36)_-_Napoli_MAN_111482_-_04.jpg" TargetMode="External"/><Relationship Id="rId4" Type="http://schemas.openxmlformats.org/officeDocument/2006/relationships/image" Target="../media/image8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hyperlink" Target="https://commons.wikimedia.org/wiki/Category:Caupona_of_Salvius_(frescos_from_Pompeii)#/media/File:Wall_painting_-_scenes_around_the_pub_-_Pompeii_(VI_14_35-36)_-_Napoli_MAN_111482_-_05.jpg" TargetMode="External"/><Relationship Id="rId4" Type="http://schemas.openxmlformats.org/officeDocument/2006/relationships/image" Target="../media/image5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hyperlink" Target="https://commons.wikimedia.org/wiki/Category:Caupona_of_Salvius_(frescos_from_Pompeii)#/media/File:Wall_painting_-_scenes_around_the_pub_-_Pompeii_(VI_14_35-36)_-_Napoli_MAN_111482_-_05.jpg" TargetMode="External"/><Relationship Id="rId4" Type="http://schemas.openxmlformats.org/officeDocument/2006/relationships/image" Target="../media/image5.jpg"/><Relationship Id="rId5" Type="http://schemas.openxmlformats.org/officeDocument/2006/relationships/image" Target="../media/image10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hyperlink" Target="https://commons.wikimedia.org/wiki/Category:Caupona_of_Salvius_(frescos_from_Pompeii)#/media/File:Wall_painting_-_scenes_around_the_pub_-_Pompeii_(VI_14_35-36)_-_Napoli_MAN_111482_-_05.jpg" TargetMode="External"/><Relationship Id="rId4" Type="http://schemas.openxmlformats.org/officeDocument/2006/relationships/image" Target="../media/image5.jpg"/><Relationship Id="rId5" Type="http://schemas.openxmlformats.org/officeDocument/2006/relationships/image" Target="../media/image10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hyperlink" Target="https://commons.wikimedia.org/wiki/Category:Caupona_of_Salvius_(frescos_from_Pompeii)#/media/File:Wall_painting_-_scenes_around_the_pub_-_Pompeii_(VI_14_35-36)_-_Napoli_MAN_111482_-_05.jpg" TargetMode="External"/><Relationship Id="rId4" Type="http://schemas.openxmlformats.org/officeDocument/2006/relationships/image" Target="../media/image5.jpg"/><Relationship Id="rId5" Type="http://schemas.openxmlformats.org/officeDocument/2006/relationships/image" Target="../media/image10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hyperlink" Target="https://commons.wikimedia.org/wiki/File:Wall_painting_-_banquet_scene_-_Pompeii_%28V_2_4%29_-_Napoli_MAN_120029_-_01.jpg" TargetMode="External"/><Relationship Id="rId4" Type="http://schemas.openxmlformats.org/officeDocument/2006/relationships/image" Target="../media/image3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hyperlink" Target="https://commons.wikimedia.org/wiki/File:Wall_painting_-_banquet_scene_-_Pompeii_%28V_2_4%29_-_Napoli_MAN_120029_-_01.jpg" TargetMode="External"/><Relationship Id="rId4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hyperlink" Target="https://commons.wikimedia.org/wiki/File:Wall_painting_-_banquet_scene_-_Pompeii_%28V_2_4%29_-_Napoli_MAN_120029_-_01.jpg" TargetMode="External"/><Relationship Id="rId4" Type="http://schemas.openxmlformats.org/officeDocument/2006/relationships/image" Target="../media/image3.jp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hyperlink" Target="https://commons.wikimedia.org/wiki/File:Wall_painting_-_banquet_scene_-_Pompeii_%28V_2_4%29_-_Napoli_MAN_120029_-_01.jpg" TargetMode="External"/><Relationship Id="rId4" Type="http://schemas.openxmlformats.org/officeDocument/2006/relationships/image" Target="../media/image3.jp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hyperlink" Target="https://commons.wikimedia.org/wiki/File:Wall_painting_-_banquet_scene_-_Pompeii_%28V_2_4%29_-_Napoli_MAN_120029_-_01.jpg" TargetMode="External"/><Relationship Id="rId4" Type="http://schemas.openxmlformats.org/officeDocument/2006/relationships/image" Target="../media/image3.jp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hyperlink" Target="https://commons.wikimedia.org/wiki/File:Wall_painting_-_banquet_scene_-_Pompeii_%28V_2_4%29_-_Napoli_MAN_120029_-_01.jpg" TargetMode="External"/><Relationship Id="rId4" Type="http://schemas.openxmlformats.org/officeDocument/2006/relationships/image" Target="../media/image6.jp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hyperlink" Target="https://commons.wikimedia.org/wiki/File:Wall_painting_-_banquet_scene_-_Pompeii_%28V_2_4%29_-_Napoli_MAN_120029_-_01.jpg" TargetMode="External"/><Relationship Id="rId4" Type="http://schemas.openxmlformats.org/officeDocument/2006/relationships/image" Target="../media/image6.jp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hyperlink" Target="https://commons.wikimedia.org/wiki/File:Wall_painting_-_banquet_scene_-_Pompeii_%28V_2_4%29_-_Napoli_MAN_120029_-_01.jpg" TargetMode="External"/><Relationship Id="rId4" Type="http://schemas.openxmlformats.org/officeDocument/2006/relationships/image" Target="../media/image6.jp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hyperlink" Target="https://commons.wikimedia.org/wiki/File:Wall_painting_-_banquet_scene_-_Pompeii_%28V_2_4%29_-_Napoli_MAN_120029_-_01.jpg" TargetMode="External"/><Relationship Id="rId4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commons.wikimedia.org/wiki/File:Wall_painting_-_banquet_scene_in_triclinium_-_Pompeii_(V_2_4)_-_Napoli_MAN_120031_-_01.jpg" TargetMode="Externa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0125" y="-1"/>
            <a:ext cx="497520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2"/>
          <p:cNvSpPr/>
          <p:nvPr/>
        </p:nvSpPr>
        <p:spPr>
          <a:xfrm>
            <a:off x="3670425" y="120625"/>
            <a:ext cx="13047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2"/>
          <p:cNvSpPr/>
          <p:nvPr/>
        </p:nvSpPr>
        <p:spPr>
          <a:xfrm>
            <a:off x="7852200" y="120625"/>
            <a:ext cx="5481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2"/>
          <p:cNvSpPr/>
          <p:nvPr/>
        </p:nvSpPr>
        <p:spPr>
          <a:xfrm>
            <a:off x="4975125" y="2694275"/>
            <a:ext cx="2877000" cy="23283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2"/>
          <p:cNvSpPr/>
          <p:nvPr/>
        </p:nvSpPr>
        <p:spPr>
          <a:xfrm>
            <a:off x="4975125" y="133100"/>
            <a:ext cx="2877000" cy="13614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2"/>
          <p:cNvSpPr txBox="1"/>
          <p:nvPr/>
        </p:nvSpPr>
        <p:spPr>
          <a:xfrm>
            <a:off x="4975125" y="2860200"/>
            <a:ext cx="1817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 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132" name="Google Shape;132;p22"/>
          <p:cNvSpPr/>
          <p:nvPr/>
        </p:nvSpPr>
        <p:spPr>
          <a:xfrm>
            <a:off x="5872925" y="1494500"/>
            <a:ext cx="1979400" cy="11997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2"/>
          <p:cNvSpPr txBox="1"/>
          <p:nvPr/>
        </p:nvSpPr>
        <p:spPr>
          <a:xfrm>
            <a:off x="5103275" y="2743725"/>
            <a:ext cx="710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VIR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3"/>
          <p:cNvSpPr/>
          <p:nvPr/>
        </p:nvSpPr>
        <p:spPr>
          <a:xfrm>
            <a:off x="3670425" y="120625"/>
            <a:ext cx="13047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3"/>
          <p:cNvSpPr/>
          <p:nvPr/>
        </p:nvSpPr>
        <p:spPr>
          <a:xfrm>
            <a:off x="7852200" y="120625"/>
            <a:ext cx="5481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3"/>
          <p:cNvSpPr/>
          <p:nvPr/>
        </p:nvSpPr>
        <p:spPr>
          <a:xfrm>
            <a:off x="4975125" y="2694275"/>
            <a:ext cx="2877000" cy="23283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3"/>
          <p:cNvSpPr/>
          <p:nvPr/>
        </p:nvSpPr>
        <p:spPr>
          <a:xfrm>
            <a:off x="4975125" y="133100"/>
            <a:ext cx="2877000" cy="13614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3"/>
          <p:cNvSpPr txBox="1"/>
          <p:nvPr/>
        </p:nvSpPr>
        <p:spPr>
          <a:xfrm>
            <a:off x="4975125" y="2860200"/>
            <a:ext cx="1817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 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4"/>
          <p:cNvSpPr/>
          <p:nvPr/>
        </p:nvSpPr>
        <p:spPr>
          <a:xfrm>
            <a:off x="3670425" y="120625"/>
            <a:ext cx="13047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24"/>
          <p:cNvSpPr/>
          <p:nvPr/>
        </p:nvSpPr>
        <p:spPr>
          <a:xfrm>
            <a:off x="7852200" y="120625"/>
            <a:ext cx="5481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4"/>
          <p:cNvSpPr/>
          <p:nvPr/>
        </p:nvSpPr>
        <p:spPr>
          <a:xfrm>
            <a:off x="4975125" y="2694275"/>
            <a:ext cx="2877000" cy="23283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4"/>
          <p:cNvSpPr/>
          <p:nvPr/>
        </p:nvSpPr>
        <p:spPr>
          <a:xfrm>
            <a:off x="4975125" y="133100"/>
            <a:ext cx="2877000" cy="13614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4"/>
          <p:cNvSpPr txBox="1"/>
          <p:nvPr/>
        </p:nvSpPr>
        <p:spPr>
          <a:xfrm>
            <a:off x="4975125" y="2860200"/>
            <a:ext cx="1817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VIRI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5"/>
          <p:cNvSpPr/>
          <p:nvPr/>
        </p:nvSpPr>
        <p:spPr>
          <a:xfrm flipH="1">
            <a:off x="3658725" y="120625"/>
            <a:ext cx="117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5"/>
          <p:cNvSpPr/>
          <p:nvPr/>
        </p:nvSpPr>
        <p:spPr>
          <a:xfrm>
            <a:off x="4415900" y="120625"/>
            <a:ext cx="39846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5"/>
          <p:cNvSpPr/>
          <p:nvPr/>
        </p:nvSpPr>
        <p:spPr>
          <a:xfrm>
            <a:off x="3658775" y="3020425"/>
            <a:ext cx="757200" cy="20022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5"/>
          <p:cNvSpPr/>
          <p:nvPr/>
        </p:nvSpPr>
        <p:spPr>
          <a:xfrm>
            <a:off x="3747525" y="133100"/>
            <a:ext cx="668400" cy="13614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6"/>
          <p:cNvSpPr/>
          <p:nvPr/>
        </p:nvSpPr>
        <p:spPr>
          <a:xfrm flipH="1">
            <a:off x="3658725" y="120625"/>
            <a:ext cx="117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6"/>
          <p:cNvSpPr/>
          <p:nvPr/>
        </p:nvSpPr>
        <p:spPr>
          <a:xfrm>
            <a:off x="4415900" y="120625"/>
            <a:ext cx="39846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6"/>
          <p:cNvSpPr/>
          <p:nvPr/>
        </p:nvSpPr>
        <p:spPr>
          <a:xfrm>
            <a:off x="3658775" y="3020425"/>
            <a:ext cx="757200" cy="20022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6"/>
          <p:cNvSpPr/>
          <p:nvPr/>
        </p:nvSpPr>
        <p:spPr>
          <a:xfrm>
            <a:off x="3747525" y="133100"/>
            <a:ext cx="668400" cy="13614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6"/>
          <p:cNvSpPr txBox="1"/>
          <p:nvPr/>
        </p:nvSpPr>
        <p:spPr>
          <a:xfrm>
            <a:off x="4474175" y="1765250"/>
            <a:ext cx="1817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ANCILLA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7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2" name="Google Shape;18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7"/>
          <p:cNvSpPr/>
          <p:nvPr/>
        </p:nvSpPr>
        <p:spPr>
          <a:xfrm>
            <a:off x="3670425" y="120625"/>
            <a:ext cx="37740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7"/>
          <p:cNvSpPr/>
          <p:nvPr/>
        </p:nvSpPr>
        <p:spPr>
          <a:xfrm>
            <a:off x="7444425" y="120625"/>
            <a:ext cx="956100" cy="2451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8"/>
          <p:cNvSpPr/>
          <p:nvPr/>
        </p:nvSpPr>
        <p:spPr>
          <a:xfrm>
            <a:off x="3670425" y="120625"/>
            <a:ext cx="37740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8"/>
          <p:cNvSpPr/>
          <p:nvPr/>
        </p:nvSpPr>
        <p:spPr>
          <a:xfrm>
            <a:off x="7444425" y="120625"/>
            <a:ext cx="956100" cy="2451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8"/>
          <p:cNvSpPr txBox="1"/>
          <p:nvPr/>
        </p:nvSpPr>
        <p:spPr>
          <a:xfrm>
            <a:off x="6035050" y="3113625"/>
            <a:ext cx="18171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SERVUS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(Puer)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9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Google Shape;19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9"/>
          <p:cNvSpPr/>
          <p:nvPr/>
        </p:nvSpPr>
        <p:spPr>
          <a:xfrm>
            <a:off x="3670425" y="120625"/>
            <a:ext cx="17472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9"/>
          <p:cNvSpPr/>
          <p:nvPr/>
        </p:nvSpPr>
        <p:spPr>
          <a:xfrm>
            <a:off x="7071750" y="120625"/>
            <a:ext cx="13287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9"/>
          <p:cNvSpPr/>
          <p:nvPr/>
        </p:nvSpPr>
        <p:spPr>
          <a:xfrm>
            <a:off x="5417625" y="73375"/>
            <a:ext cx="1654200" cy="2574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0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8" name="Google Shape;20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0"/>
          <p:cNvSpPr/>
          <p:nvPr/>
        </p:nvSpPr>
        <p:spPr>
          <a:xfrm>
            <a:off x="3670425" y="120625"/>
            <a:ext cx="17472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30"/>
          <p:cNvSpPr/>
          <p:nvPr/>
        </p:nvSpPr>
        <p:spPr>
          <a:xfrm>
            <a:off x="7071750" y="120625"/>
            <a:ext cx="13287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30"/>
          <p:cNvSpPr txBox="1"/>
          <p:nvPr/>
        </p:nvSpPr>
        <p:spPr>
          <a:xfrm>
            <a:off x="4217875" y="3113625"/>
            <a:ext cx="1817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MENSA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212" name="Google Shape;212;p30"/>
          <p:cNvSpPr/>
          <p:nvPr/>
        </p:nvSpPr>
        <p:spPr>
          <a:xfrm>
            <a:off x="5417625" y="73375"/>
            <a:ext cx="1654200" cy="2574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1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1"/>
          <p:cNvSpPr/>
          <p:nvPr/>
        </p:nvSpPr>
        <p:spPr>
          <a:xfrm>
            <a:off x="3670425" y="120625"/>
            <a:ext cx="4741800" cy="2166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31"/>
          <p:cNvSpPr/>
          <p:nvPr/>
        </p:nvSpPr>
        <p:spPr>
          <a:xfrm>
            <a:off x="3670425" y="4068800"/>
            <a:ext cx="4682700" cy="954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31"/>
          <p:cNvSpPr/>
          <p:nvPr/>
        </p:nvSpPr>
        <p:spPr>
          <a:xfrm>
            <a:off x="3688275" y="3567900"/>
            <a:ext cx="4682700" cy="501000"/>
          </a:xfrm>
          <a:prstGeom prst="triangle">
            <a:avLst>
              <a:gd fmla="val 56334" name="adj"/>
            </a:avLst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1"/>
          <p:cNvSpPr/>
          <p:nvPr/>
        </p:nvSpPr>
        <p:spPr>
          <a:xfrm rot="10800000">
            <a:off x="3670575" y="2286675"/>
            <a:ext cx="2807100" cy="722100"/>
          </a:xfrm>
          <a:prstGeom prst="triangle">
            <a:avLst>
              <a:gd fmla="val 100000" name="adj"/>
            </a:avLst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31"/>
          <p:cNvSpPr/>
          <p:nvPr/>
        </p:nvSpPr>
        <p:spPr>
          <a:xfrm flipH="1" rot="10800000">
            <a:off x="6477675" y="2286750"/>
            <a:ext cx="1910400" cy="570600"/>
          </a:xfrm>
          <a:prstGeom prst="triangle">
            <a:avLst>
              <a:gd fmla="val 99997" name="adj"/>
            </a:avLst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/>
          <p:nvPr/>
        </p:nvSpPr>
        <p:spPr>
          <a:xfrm>
            <a:off x="989675" y="1435725"/>
            <a:ext cx="7108800" cy="21744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>
            <a:noFill/>
          </a:ln>
          <a:effectLst>
            <a:outerShdw blurRad="57150" rotWithShape="0" algn="bl" dir="3600000" dist="133350">
              <a:srgbClr val="B7B7B7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latin typeface="Literata"/>
                <a:ea typeface="Literata"/>
                <a:cs typeface="Literata"/>
                <a:sym typeface="Literata"/>
              </a:rPr>
              <a:t>Identification</a:t>
            </a:r>
            <a:endParaRPr b="1" sz="25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9" name="Google Shape;22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2"/>
          <p:cNvSpPr/>
          <p:nvPr/>
        </p:nvSpPr>
        <p:spPr>
          <a:xfrm>
            <a:off x="3670425" y="120625"/>
            <a:ext cx="4741800" cy="2166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2"/>
          <p:cNvSpPr/>
          <p:nvPr/>
        </p:nvSpPr>
        <p:spPr>
          <a:xfrm>
            <a:off x="3670425" y="4068800"/>
            <a:ext cx="4682700" cy="954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32"/>
          <p:cNvSpPr/>
          <p:nvPr/>
        </p:nvSpPr>
        <p:spPr>
          <a:xfrm>
            <a:off x="3688275" y="3567900"/>
            <a:ext cx="4682700" cy="501000"/>
          </a:xfrm>
          <a:prstGeom prst="triangle">
            <a:avLst>
              <a:gd fmla="val 56334" name="adj"/>
            </a:avLst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32"/>
          <p:cNvSpPr/>
          <p:nvPr/>
        </p:nvSpPr>
        <p:spPr>
          <a:xfrm rot="10800000">
            <a:off x="3670575" y="2286675"/>
            <a:ext cx="2807100" cy="722100"/>
          </a:xfrm>
          <a:prstGeom prst="triangle">
            <a:avLst>
              <a:gd fmla="val 100000" name="adj"/>
            </a:avLst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32"/>
          <p:cNvSpPr/>
          <p:nvPr/>
        </p:nvSpPr>
        <p:spPr>
          <a:xfrm flipH="1" rot="10800000">
            <a:off x="6477675" y="2286750"/>
            <a:ext cx="1910400" cy="570600"/>
          </a:xfrm>
          <a:prstGeom prst="triangle">
            <a:avLst>
              <a:gd fmla="val 99997" name="adj"/>
            </a:avLst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32"/>
          <p:cNvSpPr txBox="1"/>
          <p:nvPr/>
        </p:nvSpPr>
        <p:spPr>
          <a:xfrm>
            <a:off x="5225600" y="3870450"/>
            <a:ext cx="218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TRICLINIUM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3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Google Shape;241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3"/>
          <p:cNvSpPr/>
          <p:nvPr/>
        </p:nvSpPr>
        <p:spPr>
          <a:xfrm>
            <a:off x="3670425" y="1377950"/>
            <a:ext cx="4682700" cy="3645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33"/>
          <p:cNvSpPr/>
          <p:nvPr/>
        </p:nvSpPr>
        <p:spPr>
          <a:xfrm>
            <a:off x="3688275" y="503150"/>
            <a:ext cx="4682700" cy="874800"/>
          </a:xfrm>
          <a:prstGeom prst="triangle">
            <a:avLst>
              <a:gd fmla="val 54096" name="adj"/>
            </a:avLst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4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4"/>
          <p:cNvSpPr/>
          <p:nvPr/>
        </p:nvSpPr>
        <p:spPr>
          <a:xfrm>
            <a:off x="3670425" y="1506100"/>
            <a:ext cx="4682700" cy="35166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34"/>
          <p:cNvSpPr/>
          <p:nvPr/>
        </p:nvSpPr>
        <p:spPr>
          <a:xfrm>
            <a:off x="3688275" y="702400"/>
            <a:ext cx="4682700" cy="803700"/>
          </a:xfrm>
          <a:prstGeom prst="triangle">
            <a:avLst>
              <a:gd fmla="val 48623" name="adj"/>
            </a:avLst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34"/>
          <p:cNvSpPr txBox="1"/>
          <p:nvPr/>
        </p:nvSpPr>
        <p:spPr>
          <a:xfrm>
            <a:off x="5225600" y="870050"/>
            <a:ext cx="218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VEL</a:t>
            </a: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UM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5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5"/>
          <p:cNvSpPr/>
          <p:nvPr/>
        </p:nvSpPr>
        <p:spPr>
          <a:xfrm>
            <a:off x="3670425" y="120625"/>
            <a:ext cx="22482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35"/>
          <p:cNvSpPr/>
          <p:nvPr/>
        </p:nvSpPr>
        <p:spPr>
          <a:xfrm>
            <a:off x="6535925" y="120625"/>
            <a:ext cx="18645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5"/>
          <p:cNvSpPr/>
          <p:nvPr/>
        </p:nvSpPr>
        <p:spPr>
          <a:xfrm>
            <a:off x="5918625" y="73375"/>
            <a:ext cx="617400" cy="2574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35"/>
          <p:cNvSpPr/>
          <p:nvPr/>
        </p:nvSpPr>
        <p:spPr>
          <a:xfrm>
            <a:off x="5918625" y="3136925"/>
            <a:ext cx="617400" cy="26565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6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6"/>
          <p:cNvSpPr/>
          <p:nvPr/>
        </p:nvSpPr>
        <p:spPr>
          <a:xfrm>
            <a:off x="3670425" y="120625"/>
            <a:ext cx="22482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36"/>
          <p:cNvSpPr/>
          <p:nvPr/>
        </p:nvSpPr>
        <p:spPr>
          <a:xfrm>
            <a:off x="6535925" y="120625"/>
            <a:ext cx="18645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6"/>
          <p:cNvSpPr/>
          <p:nvPr/>
        </p:nvSpPr>
        <p:spPr>
          <a:xfrm>
            <a:off x="5918625" y="73375"/>
            <a:ext cx="617400" cy="2574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36"/>
          <p:cNvSpPr/>
          <p:nvPr/>
        </p:nvSpPr>
        <p:spPr>
          <a:xfrm>
            <a:off x="5918625" y="3136925"/>
            <a:ext cx="617400" cy="26565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36"/>
          <p:cNvSpPr txBox="1"/>
          <p:nvPr/>
        </p:nvSpPr>
        <p:spPr>
          <a:xfrm>
            <a:off x="5516800" y="3194825"/>
            <a:ext cx="1817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POCULUM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7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" name="Google Shape;27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7"/>
          <p:cNvSpPr/>
          <p:nvPr/>
        </p:nvSpPr>
        <p:spPr>
          <a:xfrm>
            <a:off x="3670425" y="120625"/>
            <a:ext cx="22482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37"/>
          <p:cNvSpPr/>
          <p:nvPr/>
        </p:nvSpPr>
        <p:spPr>
          <a:xfrm>
            <a:off x="6535925" y="120625"/>
            <a:ext cx="1864500" cy="17118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7"/>
          <p:cNvSpPr/>
          <p:nvPr/>
        </p:nvSpPr>
        <p:spPr>
          <a:xfrm>
            <a:off x="5918625" y="73375"/>
            <a:ext cx="617400" cy="2574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37"/>
          <p:cNvSpPr/>
          <p:nvPr/>
        </p:nvSpPr>
        <p:spPr>
          <a:xfrm>
            <a:off x="5918625" y="3136925"/>
            <a:ext cx="617400" cy="26565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37"/>
          <p:cNvSpPr/>
          <p:nvPr/>
        </p:nvSpPr>
        <p:spPr>
          <a:xfrm>
            <a:off x="6535925" y="2276575"/>
            <a:ext cx="1864500" cy="27462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7"/>
          <p:cNvSpPr/>
          <p:nvPr/>
        </p:nvSpPr>
        <p:spPr>
          <a:xfrm>
            <a:off x="7002825" y="1832425"/>
            <a:ext cx="1397700" cy="444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8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1" name="Google Shape;29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8"/>
          <p:cNvSpPr/>
          <p:nvPr/>
        </p:nvSpPr>
        <p:spPr>
          <a:xfrm>
            <a:off x="3670425" y="120625"/>
            <a:ext cx="22482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38"/>
          <p:cNvSpPr/>
          <p:nvPr/>
        </p:nvSpPr>
        <p:spPr>
          <a:xfrm>
            <a:off x="6535925" y="120625"/>
            <a:ext cx="1864500" cy="17118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8"/>
          <p:cNvSpPr/>
          <p:nvPr/>
        </p:nvSpPr>
        <p:spPr>
          <a:xfrm>
            <a:off x="5918625" y="73375"/>
            <a:ext cx="617400" cy="2574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8"/>
          <p:cNvSpPr/>
          <p:nvPr/>
        </p:nvSpPr>
        <p:spPr>
          <a:xfrm>
            <a:off x="5918625" y="3136925"/>
            <a:ext cx="617400" cy="26565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8"/>
          <p:cNvSpPr/>
          <p:nvPr/>
        </p:nvSpPr>
        <p:spPr>
          <a:xfrm>
            <a:off x="6535925" y="2276575"/>
            <a:ext cx="1864500" cy="27462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8"/>
          <p:cNvSpPr/>
          <p:nvPr/>
        </p:nvSpPr>
        <p:spPr>
          <a:xfrm>
            <a:off x="7002825" y="1832425"/>
            <a:ext cx="1397700" cy="444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8"/>
          <p:cNvSpPr txBox="1"/>
          <p:nvPr/>
        </p:nvSpPr>
        <p:spPr>
          <a:xfrm>
            <a:off x="5516800" y="3194825"/>
            <a:ext cx="1817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II </a:t>
            </a: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POCULA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9"/>
          <p:cNvSpPr/>
          <p:nvPr/>
        </p:nvSpPr>
        <p:spPr>
          <a:xfrm>
            <a:off x="989675" y="1435725"/>
            <a:ext cx="7108800" cy="21744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>
            <a:noFill/>
          </a:ln>
          <a:effectLst>
            <a:outerShdw blurRad="57150" rotWithShape="0" algn="bl" dir="3600000" dist="133350">
              <a:srgbClr val="B7B7B7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latin typeface="Literata"/>
                <a:ea typeface="Literata"/>
                <a:cs typeface="Literata"/>
                <a:sym typeface="Literata"/>
              </a:rPr>
              <a:t>Lecture du texte</a:t>
            </a:r>
            <a:endParaRPr b="1" sz="25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0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Banquet (détails) 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du  triclinium,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ArchaiOptix, wikimedia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07750" y="152400"/>
            <a:ext cx="6983852" cy="4655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7750" y="152400"/>
            <a:ext cx="6983852" cy="4655902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41"/>
          <p:cNvSpPr txBox="1"/>
          <p:nvPr/>
        </p:nvSpPr>
        <p:spPr>
          <a:xfrm>
            <a:off x="2814600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FACITIS  VOBIS SV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16" name="Google Shape;316;p41"/>
          <p:cNvSpPr txBox="1"/>
          <p:nvPr/>
        </p:nvSpPr>
        <p:spPr>
          <a:xfrm>
            <a:off x="6481725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AVITER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17" name="Google Shape;317;p41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Banquet (détails) 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du  triclinium,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ArchaiOptix, wikimedia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359850" y="503150"/>
            <a:ext cx="1495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??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, 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" name="Google Shape;6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7750" y="152400"/>
            <a:ext cx="6983852" cy="4655902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42"/>
          <p:cNvSpPr txBox="1"/>
          <p:nvPr/>
        </p:nvSpPr>
        <p:spPr>
          <a:xfrm>
            <a:off x="2814600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FACITIS  VOBIS SV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24" name="Google Shape;324;p42"/>
          <p:cNvSpPr txBox="1"/>
          <p:nvPr/>
        </p:nvSpPr>
        <p:spPr>
          <a:xfrm>
            <a:off x="6481725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AVITER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25" name="Google Shape;325;p42"/>
          <p:cNvSpPr txBox="1"/>
          <p:nvPr/>
        </p:nvSpPr>
        <p:spPr>
          <a:xfrm>
            <a:off x="2932725" y="267175"/>
            <a:ext cx="51339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Installez-vous confortablement, </a:t>
            </a:r>
            <a:endParaRPr i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26" name="Google Shape;326;p42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Banquet (détails) 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du  triclinium,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ArchaiOptix, wikimedia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3"/>
          <p:cNvSpPr txBox="1"/>
          <p:nvPr/>
        </p:nvSpPr>
        <p:spPr>
          <a:xfrm>
            <a:off x="2814600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FACITIS  VOBIS SV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32" name="Google Shape;332;p43"/>
          <p:cNvSpPr txBox="1"/>
          <p:nvPr/>
        </p:nvSpPr>
        <p:spPr>
          <a:xfrm>
            <a:off x="6481725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AVITER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pic>
        <p:nvPicPr>
          <p:cNvPr id="333" name="Google Shape;33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6450" y="260300"/>
            <a:ext cx="6795474" cy="45303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43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Banquet (détails) 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du  triclinium,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ArchaiOptix, wikimedia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4"/>
          <p:cNvSpPr txBox="1"/>
          <p:nvPr/>
        </p:nvSpPr>
        <p:spPr>
          <a:xfrm>
            <a:off x="2814600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FACITIS  VOBIS SV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40" name="Google Shape;340;p44"/>
          <p:cNvSpPr txBox="1"/>
          <p:nvPr/>
        </p:nvSpPr>
        <p:spPr>
          <a:xfrm>
            <a:off x="6481725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AVITER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pic>
        <p:nvPicPr>
          <p:cNvPr id="341" name="Google Shape;34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6450" y="260300"/>
            <a:ext cx="6795474" cy="453030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44"/>
          <p:cNvSpPr txBox="1"/>
          <p:nvPr/>
        </p:nvSpPr>
        <p:spPr>
          <a:xfrm>
            <a:off x="2814600" y="3126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EGO CANTO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43" name="Google Shape;343;p44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Banquet (détails) 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du  triclinium,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ArchaiOptix, wikimedia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5"/>
          <p:cNvSpPr txBox="1"/>
          <p:nvPr/>
        </p:nvSpPr>
        <p:spPr>
          <a:xfrm>
            <a:off x="2814600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FACITIS  VOBIS SV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49" name="Google Shape;349;p45"/>
          <p:cNvSpPr txBox="1"/>
          <p:nvPr/>
        </p:nvSpPr>
        <p:spPr>
          <a:xfrm>
            <a:off x="6481725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AVITER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pic>
        <p:nvPicPr>
          <p:cNvPr id="350" name="Google Shape;35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6450" y="260300"/>
            <a:ext cx="6795474" cy="453030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45"/>
          <p:cNvSpPr txBox="1"/>
          <p:nvPr/>
        </p:nvSpPr>
        <p:spPr>
          <a:xfrm>
            <a:off x="2814600" y="3126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EGO CANTO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52" name="Google Shape;352;p45"/>
          <p:cNvSpPr txBox="1"/>
          <p:nvPr/>
        </p:nvSpPr>
        <p:spPr>
          <a:xfrm>
            <a:off x="2814600" y="1419700"/>
            <a:ext cx="51339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,moi, je vais chanter.</a:t>
            </a:r>
            <a:r>
              <a:rPr i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 </a:t>
            </a:r>
            <a:endParaRPr i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53" name="Google Shape;353;p45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Banquet (détails) 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du  triclinium,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ArchaiOptix, wikimedia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6"/>
          <p:cNvSpPr txBox="1"/>
          <p:nvPr/>
        </p:nvSpPr>
        <p:spPr>
          <a:xfrm>
            <a:off x="2814600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FACITIS  VOBIS SV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59" name="Google Shape;359;p46"/>
          <p:cNvSpPr txBox="1"/>
          <p:nvPr/>
        </p:nvSpPr>
        <p:spPr>
          <a:xfrm>
            <a:off x="6481725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AVITER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pic>
        <p:nvPicPr>
          <p:cNvPr id="360" name="Google Shape;36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6450" y="260300"/>
            <a:ext cx="6795474" cy="45303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46"/>
          <p:cNvSpPr txBox="1"/>
          <p:nvPr/>
        </p:nvSpPr>
        <p:spPr>
          <a:xfrm>
            <a:off x="2814600" y="312650"/>
            <a:ext cx="60573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EGO CANTO         EST ITAV     ALEA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62" name="Google Shape;362;p46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Banquet (détails) 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du  triclinium,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ArchaiOptix, wikimedia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7"/>
          <p:cNvSpPr txBox="1"/>
          <p:nvPr/>
        </p:nvSpPr>
        <p:spPr>
          <a:xfrm>
            <a:off x="2814600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FACITIS  VOBIS SV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68" name="Google Shape;368;p47"/>
          <p:cNvSpPr txBox="1"/>
          <p:nvPr/>
        </p:nvSpPr>
        <p:spPr>
          <a:xfrm>
            <a:off x="6481725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AVITER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pic>
        <p:nvPicPr>
          <p:cNvPr id="369" name="Google Shape;36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6450" y="260300"/>
            <a:ext cx="6795474" cy="45303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47"/>
          <p:cNvSpPr txBox="1"/>
          <p:nvPr/>
        </p:nvSpPr>
        <p:spPr>
          <a:xfrm>
            <a:off x="2814600" y="312650"/>
            <a:ext cx="60573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EGO CANTO         EST ITA    VALEAS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71" name="Google Shape;371;p47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Banquet (détails) 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du  triclinium,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ArchaiOptix, wikimedia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8"/>
          <p:cNvSpPr txBox="1"/>
          <p:nvPr/>
        </p:nvSpPr>
        <p:spPr>
          <a:xfrm>
            <a:off x="2814600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FACITIS  VOBIS SV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77" name="Google Shape;377;p48"/>
          <p:cNvSpPr txBox="1"/>
          <p:nvPr/>
        </p:nvSpPr>
        <p:spPr>
          <a:xfrm>
            <a:off x="6481725" y="1164950"/>
            <a:ext cx="3514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AVITER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pic>
        <p:nvPicPr>
          <p:cNvPr id="378" name="Google Shape;37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6450" y="260300"/>
            <a:ext cx="6795474" cy="45303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48"/>
          <p:cNvSpPr txBox="1"/>
          <p:nvPr/>
        </p:nvSpPr>
        <p:spPr>
          <a:xfrm>
            <a:off x="2814600" y="312650"/>
            <a:ext cx="60573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EGO CANTO         EST ITA    VALEAS</a:t>
            </a:r>
            <a:endParaRPr b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80" name="Google Shape;380;p48"/>
          <p:cNvSpPr txBox="1"/>
          <p:nvPr/>
        </p:nvSpPr>
        <p:spPr>
          <a:xfrm>
            <a:off x="5652125" y="1419700"/>
            <a:ext cx="3057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C’est d’accord</a:t>
            </a:r>
            <a:r>
              <a:rPr i="1"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. A ton aise ! </a:t>
            </a:r>
            <a:endParaRPr i="1"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381" name="Google Shape;381;p48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Banquet (détails) 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du  triclinium,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ArchaiOptix, wikimedia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9"/>
          <p:cNvSpPr/>
          <p:nvPr/>
        </p:nvSpPr>
        <p:spPr>
          <a:xfrm>
            <a:off x="989675" y="1435725"/>
            <a:ext cx="7108800" cy="21744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>
            <a:noFill/>
          </a:ln>
          <a:effectLst>
            <a:outerShdw blurRad="57150" rotWithShape="0" algn="bl" dir="3600000" dist="133350">
              <a:srgbClr val="B7B7B7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latin typeface="Literata"/>
                <a:ea typeface="Literata"/>
                <a:cs typeface="Literata"/>
                <a:sym typeface="Literata"/>
              </a:rPr>
              <a:t>Comparaison avec d’autres oeuvres</a:t>
            </a:r>
            <a:endParaRPr b="1" sz="25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50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2" name="Google Shape;392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51"/>
          <p:cNvSpPr txBox="1"/>
          <p:nvPr/>
        </p:nvSpPr>
        <p:spPr>
          <a:xfrm>
            <a:off x="359850" y="503150"/>
            <a:ext cx="2471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V 2, 4,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 Pompéi, 1er siècle, conservée au Museo Archeologico Nazionale (naples), Invent. 120029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8" name="Google Shape;398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0925" y="152400"/>
            <a:ext cx="4727658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Banquet,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6"/>
          <p:cNvSpPr txBox="1"/>
          <p:nvPr/>
        </p:nvSpPr>
        <p:spPr>
          <a:xfrm>
            <a:off x="4031500" y="503150"/>
            <a:ext cx="22017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7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EST CENA !</a:t>
            </a:r>
            <a:endParaRPr sz="27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2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V 2, 4,  Pompéi, 1er siècle, conservée au Museo Archeologico Nazionale (naples), Invent. 120029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4" name="Google Shape;404;p52"/>
          <p:cNvPicPr preferRelativeResize="0"/>
          <p:nvPr/>
        </p:nvPicPr>
        <p:blipFill rotWithShape="1">
          <a:blip r:embed="rId4">
            <a:alphaModFix/>
          </a:blip>
          <a:srcRect b="42410" l="3061" r="70104" t="28599"/>
          <a:stretch/>
        </p:blipFill>
        <p:spPr>
          <a:xfrm>
            <a:off x="2493900" y="341300"/>
            <a:ext cx="3328799" cy="3680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52"/>
          <p:cNvPicPr preferRelativeResize="0"/>
          <p:nvPr/>
        </p:nvPicPr>
        <p:blipFill rotWithShape="1">
          <a:blip r:embed="rId4">
            <a:alphaModFix/>
          </a:blip>
          <a:srcRect b="46172" l="74637" r="9172" t="26487"/>
          <a:stretch/>
        </p:blipFill>
        <p:spPr>
          <a:xfrm>
            <a:off x="6617475" y="1008800"/>
            <a:ext cx="2364627" cy="4086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53"/>
          <p:cNvPicPr preferRelativeResize="0"/>
          <p:nvPr/>
        </p:nvPicPr>
        <p:blipFill rotWithShape="1">
          <a:blip r:embed="rId3">
            <a:alphaModFix/>
          </a:blip>
          <a:srcRect b="42410" l="3061" r="70104" t="28599"/>
          <a:stretch/>
        </p:blipFill>
        <p:spPr>
          <a:xfrm>
            <a:off x="2493900" y="341300"/>
            <a:ext cx="3328799" cy="3680901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53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V 2, 4,  Pompéi, 1er siècle, conservée au Museo Archeologico Nazionale (naples), Invent. 120029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53"/>
          <p:cNvSpPr txBox="1"/>
          <p:nvPr/>
        </p:nvSpPr>
        <p:spPr>
          <a:xfrm>
            <a:off x="3542050" y="224900"/>
            <a:ext cx="1817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SCIO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  <p:pic>
        <p:nvPicPr>
          <p:cNvPr id="413" name="Google Shape;413;p53"/>
          <p:cNvPicPr preferRelativeResize="0"/>
          <p:nvPr/>
        </p:nvPicPr>
        <p:blipFill rotWithShape="1">
          <a:blip r:embed="rId3">
            <a:alphaModFix/>
          </a:blip>
          <a:srcRect b="46172" l="74637" r="9172" t="26487"/>
          <a:stretch/>
        </p:blipFill>
        <p:spPr>
          <a:xfrm>
            <a:off x="6617475" y="1008800"/>
            <a:ext cx="2364627" cy="4086851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53"/>
          <p:cNvSpPr txBox="1"/>
          <p:nvPr/>
        </p:nvSpPr>
        <p:spPr>
          <a:xfrm>
            <a:off x="7082050" y="1008800"/>
            <a:ext cx="1817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BIBO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Google Shape;419;p54"/>
          <p:cNvPicPr preferRelativeResize="0"/>
          <p:nvPr/>
        </p:nvPicPr>
        <p:blipFill rotWithShape="1">
          <a:blip r:embed="rId3">
            <a:alphaModFix/>
          </a:blip>
          <a:srcRect b="42410" l="3061" r="70104" t="28599"/>
          <a:stretch/>
        </p:blipFill>
        <p:spPr>
          <a:xfrm>
            <a:off x="2493900" y="341300"/>
            <a:ext cx="3328799" cy="3680901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54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V 2, 4,  Pompéi, 1er siècle, conservée au Museo Archeologico Nazionale (naples), Invent. 120029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1" name="Google Shape;421;p54"/>
          <p:cNvPicPr preferRelativeResize="0"/>
          <p:nvPr/>
        </p:nvPicPr>
        <p:blipFill rotWithShape="1">
          <a:blip r:embed="rId3">
            <a:alphaModFix/>
          </a:blip>
          <a:srcRect b="46172" l="74637" r="9172" t="26487"/>
          <a:stretch/>
        </p:blipFill>
        <p:spPr>
          <a:xfrm>
            <a:off x="6617475" y="1008800"/>
            <a:ext cx="2364627" cy="4086851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54"/>
          <p:cNvSpPr txBox="1"/>
          <p:nvPr/>
        </p:nvSpPr>
        <p:spPr>
          <a:xfrm>
            <a:off x="3553875" y="201200"/>
            <a:ext cx="1817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SCIO : </a:t>
            </a:r>
            <a:r>
              <a:rPr i="1" lang="fr" sz="2100">
                <a:latin typeface="Literata"/>
                <a:ea typeface="Literata"/>
                <a:cs typeface="Literata"/>
                <a:sym typeface="Literata"/>
              </a:rPr>
              <a:t>je sais</a:t>
            </a:r>
            <a:endParaRPr i="1" sz="2100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423" name="Google Shape;423;p54"/>
          <p:cNvSpPr txBox="1"/>
          <p:nvPr/>
        </p:nvSpPr>
        <p:spPr>
          <a:xfrm>
            <a:off x="7105738" y="914025"/>
            <a:ext cx="1817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BIBO</a:t>
            </a:r>
            <a:r>
              <a:rPr lang="fr" sz="2100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 : </a:t>
            </a:r>
            <a:r>
              <a:rPr i="1" lang="fr" sz="2100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je bois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55"/>
          <p:cNvSpPr txBox="1"/>
          <p:nvPr/>
        </p:nvSpPr>
        <p:spPr>
          <a:xfrm>
            <a:off x="245600" y="2776550"/>
            <a:ext cx="4974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resque de la Caupona de Salvius,  Pompéi, 1er siècle, conservée au Museo Archeologico Nazionale (naples), Invent. 111442 (CIL 4.3494)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wikimedia)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9" name="Google Shape;429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362075"/>
            <a:ext cx="8839204" cy="2071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56"/>
          <p:cNvSpPr txBox="1"/>
          <p:nvPr/>
        </p:nvSpPr>
        <p:spPr>
          <a:xfrm>
            <a:off x="292200" y="400275"/>
            <a:ext cx="2015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Caupona de Salvius,  Pompéi, 1er siècle, conservée au Museo Archeologico Nazionale (naples), Invent. 111442 (CIL 4.3494)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wikimedia)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5" name="Google Shape;435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3325" y="94150"/>
            <a:ext cx="32258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57"/>
          <p:cNvSpPr txBox="1"/>
          <p:nvPr/>
        </p:nvSpPr>
        <p:spPr>
          <a:xfrm>
            <a:off x="292200" y="400275"/>
            <a:ext cx="2015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Caupona de Salvius,  Pompéi, 1er siècle, conservée au Museo Archeologico Nazionale (naples), Invent. 111442 (CIL 4.3494)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wikimedia)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1" name="Google Shape;441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3325" y="94150"/>
            <a:ext cx="32258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57"/>
          <p:cNvSpPr txBox="1"/>
          <p:nvPr/>
        </p:nvSpPr>
        <p:spPr>
          <a:xfrm rot="-428751">
            <a:off x="6565129" y="365398"/>
            <a:ext cx="2148790" cy="6464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NOLO 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CVM MYRTALE … 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8"/>
          <p:cNvSpPr txBox="1"/>
          <p:nvPr/>
        </p:nvSpPr>
        <p:spPr>
          <a:xfrm>
            <a:off x="292200" y="400275"/>
            <a:ext cx="2015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Caupona de Salvius,  Pompéi, 1er siècle, conservée au Museo Archeologico Nazionale (naples), Invent. 111442 (CIL 4.3494)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wikimedia)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8" name="Google Shape;448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3325" y="94150"/>
            <a:ext cx="32258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58"/>
          <p:cNvSpPr txBox="1"/>
          <p:nvPr/>
        </p:nvSpPr>
        <p:spPr>
          <a:xfrm rot="-428751">
            <a:off x="6565129" y="365398"/>
            <a:ext cx="2148790" cy="6464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NOLO 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CVM MYRTALE … 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450" name="Google Shape;450;p58"/>
          <p:cNvSpPr txBox="1"/>
          <p:nvPr/>
        </p:nvSpPr>
        <p:spPr>
          <a:xfrm>
            <a:off x="5138125" y="2356475"/>
            <a:ext cx="670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58"/>
          <p:cNvSpPr txBox="1"/>
          <p:nvPr/>
        </p:nvSpPr>
        <p:spPr>
          <a:xfrm rot="-407762">
            <a:off x="7268372" y="1259167"/>
            <a:ext cx="2015461" cy="8619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fr" sz="1500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je ne veux pas … </a:t>
            </a:r>
            <a:endParaRPr i="1" sz="1500">
              <a:solidFill>
                <a:schemeClr val="dk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fr" sz="1500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avec Myrtalis.</a:t>
            </a:r>
            <a:endParaRPr sz="1500">
              <a:solidFill>
                <a:schemeClr val="dk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59"/>
          <p:cNvSpPr txBox="1"/>
          <p:nvPr/>
        </p:nvSpPr>
        <p:spPr>
          <a:xfrm>
            <a:off x="292200" y="400275"/>
            <a:ext cx="2015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Caupona de Salvius,  Pompéi, 1er siècle, conservée au Museo Archeologico Nazionale (naples), Invent. 111442 (CIL 4.3494)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wikimedia)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7" name="Google Shape;457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13275" y="975600"/>
            <a:ext cx="5950198" cy="396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0"/>
          <p:cNvSpPr txBox="1"/>
          <p:nvPr/>
        </p:nvSpPr>
        <p:spPr>
          <a:xfrm>
            <a:off x="292200" y="400275"/>
            <a:ext cx="2015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Caupona de Salvius,  Pompéi, 1er siècle, conservée au Museo Archeologico Nazionale (naples), Invent. 111442 (CIL 4.3494)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wikimedia)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60"/>
          <p:cNvSpPr txBox="1"/>
          <p:nvPr/>
        </p:nvSpPr>
        <p:spPr>
          <a:xfrm>
            <a:off x="3765448" y="123825"/>
            <a:ext cx="299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HOC                     NON MIA EST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464" name="Google Shape;464;p60"/>
          <p:cNvSpPr txBox="1"/>
          <p:nvPr/>
        </p:nvSpPr>
        <p:spPr>
          <a:xfrm>
            <a:off x="6897025" y="123825"/>
            <a:ext cx="2179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QUI VOLT SUMAT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OCEANE, VENI BIBE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</p:txBody>
      </p:sp>
      <p:pic>
        <p:nvPicPr>
          <p:cNvPr id="465" name="Google Shape;465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13275" y="975600"/>
            <a:ext cx="5950198" cy="396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1"/>
          <p:cNvSpPr txBox="1"/>
          <p:nvPr/>
        </p:nvSpPr>
        <p:spPr>
          <a:xfrm>
            <a:off x="292200" y="400275"/>
            <a:ext cx="2015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Caupona de Salvius,  Pompéi, 1er siècle, conservée au Museo Archeologico Nazionale (naples), Invent. 111442 (CIL 4.3494)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wikimedia)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61"/>
          <p:cNvSpPr txBox="1"/>
          <p:nvPr/>
        </p:nvSpPr>
        <p:spPr>
          <a:xfrm>
            <a:off x="3765448" y="123825"/>
            <a:ext cx="299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HOC                     NON MIA EST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472" name="Google Shape;472;p61"/>
          <p:cNvSpPr txBox="1"/>
          <p:nvPr/>
        </p:nvSpPr>
        <p:spPr>
          <a:xfrm>
            <a:off x="2556597" y="342042"/>
            <a:ext cx="20154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500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(Apporte la) ici !</a:t>
            </a:r>
            <a:endParaRPr sz="1500">
              <a:solidFill>
                <a:schemeClr val="dk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61"/>
          <p:cNvSpPr txBox="1"/>
          <p:nvPr/>
        </p:nvSpPr>
        <p:spPr>
          <a:xfrm>
            <a:off x="4572000" y="342050"/>
            <a:ext cx="21585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500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Ce n’est pas la mienne.</a:t>
            </a:r>
            <a:endParaRPr sz="1500">
              <a:solidFill>
                <a:schemeClr val="dk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4" name="Google Shape;474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13275" y="975600"/>
            <a:ext cx="5950198" cy="3968749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61"/>
          <p:cNvSpPr txBox="1"/>
          <p:nvPr/>
        </p:nvSpPr>
        <p:spPr>
          <a:xfrm>
            <a:off x="6084450" y="665675"/>
            <a:ext cx="29919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500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Celui qui la veut, qu’il la prenne !</a:t>
            </a:r>
            <a:endParaRPr i="1" sz="1500">
              <a:solidFill>
                <a:schemeClr val="dk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500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Oceanus, viens, bois !</a:t>
            </a:r>
            <a:endParaRPr i="1" sz="1500">
              <a:solidFill>
                <a:schemeClr val="dk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61"/>
          <p:cNvSpPr txBox="1"/>
          <p:nvPr/>
        </p:nvSpPr>
        <p:spPr>
          <a:xfrm>
            <a:off x="6907350" y="123825"/>
            <a:ext cx="2179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QUI VOLT SVMAT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OCEANE  VENI BIBE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" name="Google Shape;79;p17"/>
          <p:cNvCxnSpPr/>
          <p:nvPr/>
        </p:nvCxnSpPr>
        <p:spPr>
          <a:xfrm>
            <a:off x="3670875" y="503150"/>
            <a:ext cx="47175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80" name="Google Shape;80;p17"/>
          <p:cNvSpPr txBox="1"/>
          <p:nvPr/>
        </p:nvSpPr>
        <p:spPr>
          <a:xfrm>
            <a:off x="5557450" y="398325"/>
            <a:ext cx="2341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68 cm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1" name="Google Shape;81;p17"/>
          <p:cNvCxnSpPr/>
          <p:nvPr/>
        </p:nvCxnSpPr>
        <p:spPr>
          <a:xfrm>
            <a:off x="4019875" y="154925"/>
            <a:ext cx="11700" cy="48342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82" name="Google Shape;82;p17"/>
          <p:cNvSpPr txBox="1"/>
          <p:nvPr/>
        </p:nvSpPr>
        <p:spPr>
          <a:xfrm>
            <a:off x="4019875" y="4068525"/>
            <a:ext cx="2341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72</a:t>
            </a:r>
            <a:r>
              <a:rPr b="1" lang="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cm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62"/>
          <p:cNvSpPr txBox="1"/>
          <p:nvPr/>
        </p:nvSpPr>
        <p:spPr>
          <a:xfrm>
            <a:off x="292200" y="400275"/>
            <a:ext cx="2015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Caupona de Salvius,  Pompéi, 1er siècle, conservée au Museo Archeologico Nazionale (naples), Invent. 111442 (CIL 4.3494)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wikimedia)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2" name="Google Shape;482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4251" y="1272550"/>
            <a:ext cx="5536077" cy="3692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63"/>
          <p:cNvSpPr txBox="1"/>
          <p:nvPr/>
        </p:nvSpPr>
        <p:spPr>
          <a:xfrm>
            <a:off x="292200" y="400275"/>
            <a:ext cx="2015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Caupona de Salvius,  Pompéi, 1er siècle, conservée au Museo Archeologico Nazionale (naples), Invent. 111442 (CIL 4.3494)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wikimedia)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63"/>
          <p:cNvSpPr txBox="1"/>
          <p:nvPr/>
        </p:nvSpPr>
        <p:spPr>
          <a:xfrm>
            <a:off x="2556597" y="342042"/>
            <a:ext cx="20154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500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 </a:t>
            </a:r>
            <a:endParaRPr sz="1500">
              <a:solidFill>
                <a:schemeClr val="dk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63"/>
          <p:cNvSpPr txBox="1"/>
          <p:nvPr/>
        </p:nvSpPr>
        <p:spPr>
          <a:xfrm>
            <a:off x="6084450" y="665675"/>
            <a:ext cx="29919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500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 </a:t>
            </a:r>
            <a:endParaRPr i="1" sz="1500">
              <a:solidFill>
                <a:schemeClr val="dk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63"/>
          <p:cNvSpPr txBox="1"/>
          <p:nvPr/>
        </p:nvSpPr>
        <p:spPr>
          <a:xfrm>
            <a:off x="6394825" y="342050"/>
            <a:ext cx="21795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NON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TRIA DUAS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EST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</p:txBody>
      </p:sp>
      <p:pic>
        <p:nvPicPr>
          <p:cNvPr id="491" name="Google Shape;491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4251" y="1272550"/>
            <a:ext cx="5536077" cy="3692499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63"/>
          <p:cNvSpPr txBox="1"/>
          <p:nvPr/>
        </p:nvSpPr>
        <p:spPr>
          <a:xfrm>
            <a:off x="5075549" y="413475"/>
            <a:ext cx="1151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EXSI 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64"/>
          <p:cNvSpPr txBox="1"/>
          <p:nvPr/>
        </p:nvSpPr>
        <p:spPr>
          <a:xfrm>
            <a:off x="292200" y="400275"/>
            <a:ext cx="2015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Caupona de Salvius,  Pompéi, 1er siècle, conservée au Museo Archeologico Nazionale (naples), Invent. 111442 (CIL 4.3494)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wikimedia)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64"/>
          <p:cNvSpPr txBox="1"/>
          <p:nvPr/>
        </p:nvSpPr>
        <p:spPr>
          <a:xfrm>
            <a:off x="4905150" y="702175"/>
            <a:ext cx="11514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500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J’ai gagné !</a:t>
            </a:r>
            <a:endParaRPr i="1" sz="1500">
              <a:solidFill>
                <a:schemeClr val="dk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99" name="Google Shape;499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4251" y="1272550"/>
            <a:ext cx="5536077" cy="3692499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64"/>
          <p:cNvSpPr txBox="1"/>
          <p:nvPr/>
        </p:nvSpPr>
        <p:spPr>
          <a:xfrm>
            <a:off x="5075549" y="413475"/>
            <a:ext cx="1151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EXSI 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501" name="Google Shape;501;p64"/>
          <p:cNvSpPr txBox="1"/>
          <p:nvPr/>
        </p:nvSpPr>
        <p:spPr>
          <a:xfrm>
            <a:off x="6394825" y="342050"/>
            <a:ext cx="21795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NON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TRIA DUAS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Literata"/>
                <a:ea typeface="Literata"/>
                <a:cs typeface="Literata"/>
                <a:sym typeface="Literata"/>
              </a:rPr>
              <a:t>EST</a:t>
            </a:r>
            <a:endParaRPr sz="1500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502" name="Google Shape;502;p64"/>
          <p:cNvSpPr txBox="1"/>
          <p:nvPr/>
        </p:nvSpPr>
        <p:spPr>
          <a:xfrm>
            <a:off x="7492051" y="326975"/>
            <a:ext cx="14730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500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Ce n’est pas trois, mais deux !</a:t>
            </a:r>
            <a:endParaRPr i="1" sz="1500">
              <a:solidFill>
                <a:schemeClr val="dk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65"/>
          <p:cNvSpPr txBox="1"/>
          <p:nvPr/>
        </p:nvSpPr>
        <p:spPr>
          <a:xfrm>
            <a:off x="292200" y="400275"/>
            <a:ext cx="2015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Caupona de Salvius,  Pompéi, 1er siècle, conservée au Museo Archeologico Nazionale (naples), Invent. 111442 (CIL 4.3494)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wikimedia)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8" name="Google Shape;508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8225" y="1168325"/>
            <a:ext cx="5748823" cy="3834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66"/>
          <p:cNvSpPr txBox="1"/>
          <p:nvPr/>
        </p:nvSpPr>
        <p:spPr>
          <a:xfrm>
            <a:off x="292200" y="400275"/>
            <a:ext cx="2015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Caupona de Salvius,  Pompéi, 1er siècle, conservée au Museo Archeologico Nazionale (naples), Invent. 111442 (CIL 4.3494)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wikimedia)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4" name="Google Shape;514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8225" y="1168325"/>
            <a:ext cx="5748823" cy="3834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66"/>
          <p:cNvPicPr preferRelativeResize="0"/>
          <p:nvPr/>
        </p:nvPicPr>
        <p:blipFill rotWithShape="1">
          <a:blip r:embed="rId5">
            <a:alphaModFix/>
          </a:blip>
          <a:srcRect b="12182" l="18257" r="15084" t="12849"/>
          <a:stretch/>
        </p:blipFill>
        <p:spPr>
          <a:xfrm>
            <a:off x="129325" y="1816274"/>
            <a:ext cx="2873801" cy="310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67"/>
          <p:cNvSpPr txBox="1"/>
          <p:nvPr/>
        </p:nvSpPr>
        <p:spPr>
          <a:xfrm>
            <a:off x="292200" y="400275"/>
            <a:ext cx="2015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Caupona de Salvius,  Pompéi, 1er siècle, conservée au Museo Archeologico Nazionale (naples), Invent. 111442 (CIL 4.3494)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wikimedia)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1" name="Google Shape;521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8225" y="1168325"/>
            <a:ext cx="5748823" cy="3834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67"/>
          <p:cNvPicPr preferRelativeResize="0"/>
          <p:nvPr/>
        </p:nvPicPr>
        <p:blipFill rotWithShape="1">
          <a:blip r:embed="rId5">
            <a:alphaModFix/>
          </a:blip>
          <a:srcRect b="12182" l="18257" r="15084" t="12849"/>
          <a:stretch/>
        </p:blipFill>
        <p:spPr>
          <a:xfrm>
            <a:off x="129325" y="1816274"/>
            <a:ext cx="2873801" cy="3105800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67"/>
          <p:cNvSpPr txBox="1"/>
          <p:nvPr/>
        </p:nvSpPr>
        <p:spPr>
          <a:xfrm>
            <a:off x="3706050" y="1284800"/>
            <a:ext cx="1403400" cy="14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NOXIA 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ME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TRIA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EGO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FVI</a:t>
            </a:r>
            <a:r>
              <a:rPr b="1" lang="fr" sz="19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 </a:t>
            </a:r>
            <a:endParaRPr b="1" sz="19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524" name="Google Shape;524;p67"/>
          <p:cNvSpPr txBox="1"/>
          <p:nvPr/>
        </p:nvSpPr>
        <p:spPr>
          <a:xfrm>
            <a:off x="7105375" y="2490200"/>
            <a:ext cx="1317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ITIS 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FORIS 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RIXIATIS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525" name="Google Shape;525;p67"/>
          <p:cNvSpPr txBox="1"/>
          <p:nvPr/>
        </p:nvSpPr>
        <p:spPr>
          <a:xfrm>
            <a:off x="6966925" y="1284800"/>
            <a:ext cx="20733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ORTE FELLATOR  EGO FUI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68"/>
          <p:cNvSpPr txBox="1"/>
          <p:nvPr/>
        </p:nvSpPr>
        <p:spPr>
          <a:xfrm>
            <a:off x="292200" y="400275"/>
            <a:ext cx="2015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Caupona de Salvius,  Pompéi, 1er siècle, conservée au Museo Archeologico Nazionale (naples), Invent. 111442 (CIL 4.3494)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wikimedia)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1" name="Google Shape;531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8225" y="1168325"/>
            <a:ext cx="5748823" cy="3834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68"/>
          <p:cNvPicPr preferRelativeResize="0"/>
          <p:nvPr/>
        </p:nvPicPr>
        <p:blipFill rotWithShape="1">
          <a:blip r:embed="rId5">
            <a:alphaModFix/>
          </a:blip>
          <a:srcRect b="12182" l="18257" r="15084" t="12849"/>
          <a:stretch/>
        </p:blipFill>
        <p:spPr>
          <a:xfrm>
            <a:off x="129325" y="1816274"/>
            <a:ext cx="2873801" cy="3105800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68"/>
          <p:cNvSpPr txBox="1"/>
          <p:nvPr/>
        </p:nvSpPr>
        <p:spPr>
          <a:xfrm>
            <a:off x="3752625" y="1274150"/>
            <a:ext cx="17811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NOXIA 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ME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TRIA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EGO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FVI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18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C’est faux, je dis que c’est trois !</a:t>
            </a:r>
            <a:endParaRPr b="1" i="1" sz="18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18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C’est moi (qui ai gagné) !</a:t>
            </a:r>
            <a:endParaRPr b="1" i="1" sz="18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534" name="Google Shape;534;p68"/>
          <p:cNvSpPr txBox="1"/>
          <p:nvPr/>
        </p:nvSpPr>
        <p:spPr>
          <a:xfrm>
            <a:off x="7093725" y="2688225"/>
            <a:ext cx="15855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ITIS 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FORIS 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RIXIATIS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fr" sz="18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Allez vous battre dehors !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535" name="Google Shape;535;p68"/>
          <p:cNvSpPr txBox="1"/>
          <p:nvPr/>
        </p:nvSpPr>
        <p:spPr>
          <a:xfrm>
            <a:off x="6966925" y="1284800"/>
            <a:ext cx="20733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6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ORTE FELLATOR  EGO FUI</a:t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fr" sz="1800">
                <a:solidFill>
                  <a:schemeClr val="lt1"/>
                </a:solidFill>
                <a:latin typeface="Literata"/>
                <a:ea typeface="Literata"/>
                <a:cs typeface="Literata"/>
                <a:sym typeface="Literata"/>
              </a:rPr>
              <a:t>Ortus, tu es un salop, c’est moi (le vainqueur) !</a:t>
            </a:r>
            <a:endParaRPr b="1" i="1" sz="18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9"/>
          <p:cNvSpPr/>
          <p:nvPr/>
        </p:nvSpPr>
        <p:spPr>
          <a:xfrm>
            <a:off x="989675" y="1435725"/>
            <a:ext cx="7108800" cy="21744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>
            <a:noFill/>
          </a:ln>
          <a:effectLst>
            <a:outerShdw blurRad="57150" rotWithShape="0" algn="bl" dir="3600000" dist="133350">
              <a:srgbClr val="B7B7B7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latin typeface="Literata"/>
                <a:ea typeface="Literata"/>
                <a:cs typeface="Literata"/>
                <a:sym typeface="Literata"/>
              </a:rPr>
              <a:t>Manipulation</a:t>
            </a:r>
            <a:endParaRPr b="1" sz="25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70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V 2, 4,  Pompéi, 1er siècle, conservée au Museo Archeologico Nazionale (naples), Invent. 120029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6" name="Google Shape;546;p70"/>
          <p:cNvPicPr preferRelativeResize="0"/>
          <p:nvPr/>
        </p:nvPicPr>
        <p:blipFill rotWithShape="1">
          <a:blip r:embed="rId4">
            <a:alphaModFix/>
          </a:blip>
          <a:srcRect b="42410" l="3061" r="70104" t="28599"/>
          <a:stretch/>
        </p:blipFill>
        <p:spPr>
          <a:xfrm>
            <a:off x="4502525" y="341300"/>
            <a:ext cx="3328799" cy="3680901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70"/>
          <p:cNvSpPr/>
          <p:nvPr/>
        </p:nvSpPr>
        <p:spPr>
          <a:xfrm>
            <a:off x="5877575" y="430450"/>
            <a:ext cx="1406100" cy="516600"/>
          </a:xfrm>
          <a:prstGeom prst="wedgeRoundRectCallout">
            <a:avLst>
              <a:gd fmla="val -34692" name="adj1"/>
              <a:gd fmla="val 142552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latin typeface="Literata"/>
                <a:ea typeface="Literata"/>
                <a:cs typeface="Literata"/>
                <a:sym typeface="Literata"/>
              </a:rPr>
              <a:t>SCIO</a:t>
            </a:r>
            <a:endParaRPr b="1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71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V 2, 4,  Pompéi, 1er siècle, conservée au Museo Archeologico Nazionale (naples), Invent. 120029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3" name="Google Shape;553;p71"/>
          <p:cNvPicPr preferRelativeResize="0"/>
          <p:nvPr/>
        </p:nvPicPr>
        <p:blipFill rotWithShape="1">
          <a:blip r:embed="rId4">
            <a:alphaModFix/>
          </a:blip>
          <a:srcRect b="42410" l="3061" r="70104" t="28599"/>
          <a:stretch/>
        </p:blipFill>
        <p:spPr>
          <a:xfrm>
            <a:off x="4502525" y="341300"/>
            <a:ext cx="3328799" cy="3680901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71"/>
          <p:cNvSpPr/>
          <p:nvPr/>
        </p:nvSpPr>
        <p:spPr>
          <a:xfrm>
            <a:off x="5877575" y="430450"/>
            <a:ext cx="1406100" cy="516600"/>
          </a:xfrm>
          <a:prstGeom prst="wedgeRoundRectCallout">
            <a:avLst>
              <a:gd fmla="val -34692" name="adj1"/>
              <a:gd fmla="val 142552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latin typeface="Literata"/>
                <a:ea typeface="Literata"/>
                <a:cs typeface="Literata"/>
                <a:sym typeface="Literata"/>
              </a:rPr>
              <a:t>SCIO</a:t>
            </a:r>
            <a:endParaRPr b="1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555" name="Google Shape;555;p71"/>
          <p:cNvSpPr txBox="1"/>
          <p:nvPr/>
        </p:nvSpPr>
        <p:spPr>
          <a:xfrm>
            <a:off x="888900" y="2610575"/>
            <a:ext cx="3000000" cy="40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Quid facit 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/>
          <p:nvPr/>
        </p:nvSpPr>
        <p:spPr>
          <a:xfrm>
            <a:off x="989675" y="1435725"/>
            <a:ext cx="7108800" cy="21744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>
            <a:noFill/>
          </a:ln>
          <a:effectLst>
            <a:outerShdw blurRad="57150" rotWithShape="0" algn="bl" dir="3600000" dist="133350">
              <a:srgbClr val="B7B7B7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500">
                <a:latin typeface="Literata"/>
                <a:ea typeface="Literata"/>
                <a:cs typeface="Literata"/>
                <a:sym typeface="Literata"/>
              </a:rPr>
              <a:t>Description</a:t>
            </a:r>
            <a:endParaRPr b="1" sz="25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72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V 2, 4,  Pompéi, 1er siècle, conservée au Museo Archeologico Nazionale (naples), Invent. 120029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1" name="Google Shape;561;p72"/>
          <p:cNvPicPr preferRelativeResize="0"/>
          <p:nvPr/>
        </p:nvPicPr>
        <p:blipFill rotWithShape="1">
          <a:blip r:embed="rId4">
            <a:alphaModFix/>
          </a:blip>
          <a:srcRect b="42410" l="3061" r="70104" t="28599"/>
          <a:stretch/>
        </p:blipFill>
        <p:spPr>
          <a:xfrm>
            <a:off x="4502525" y="341300"/>
            <a:ext cx="3328799" cy="3680901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72"/>
          <p:cNvSpPr/>
          <p:nvPr/>
        </p:nvSpPr>
        <p:spPr>
          <a:xfrm>
            <a:off x="5877575" y="430450"/>
            <a:ext cx="1406100" cy="516600"/>
          </a:xfrm>
          <a:prstGeom prst="wedgeRoundRectCallout">
            <a:avLst>
              <a:gd fmla="val -34692" name="adj1"/>
              <a:gd fmla="val 142552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latin typeface="Literata"/>
                <a:ea typeface="Literata"/>
                <a:cs typeface="Literata"/>
                <a:sym typeface="Literata"/>
              </a:rPr>
              <a:t>SCIO</a:t>
            </a:r>
            <a:endParaRPr b="1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563" name="Google Shape;563;p72"/>
          <p:cNvSpPr txBox="1"/>
          <p:nvPr/>
        </p:nvSpPr>
        <p:spPr>
          <a:xfrm>
            <a:off x="888900" y="2610575"/>
            <a:ext cx="3000000" cy="40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Quid facit ?</a:t>
            </a:r>
            <a:endParaRPr/>
          </a:p>
        </p:txBody>
      </p:sp>
      <p:sp>
        <p:nvSpPr>
          <p:cNvPr id="564" name="Google Shape;564;p72"/>
          <p:cNvSpPr txBox="1"/>
          <p:nvPr/>
        </p:nvSpPr>
        <p:spPr>
          <a:xfrm>
            <a:off x="1280400" y="3107300"/>
            <a:ext cx="3000000" cy="4002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Scit.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73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V 2, 4,  Pompéi, 1er siècle, conservée au Museo Archeologico Nazionale (naples), Invent. 120029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73"/>
          <p:cNvSpPr txBox="1"/>
          <p:nvPr/>
        </p:nvSpPr>
        <p:spPr>
          <a:xfrm>
            <a:off x="888900" y="2610575"/>
            <a:ext cx="3000000" cy="40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Quid facit ?</a:t>
            </a:r>
            <a:endParaRPr/>
          </a:p>
        </p:txBody>
      </p:sp>
      <p:pic>
        <p:nvPicPr>
          <p:cNvPr id="571" name="Google Shape;571;p73"/>
          <p:cNvPicPr preferRelativeResize="0"/>
          <p:nvPr/>
        </p:nvPicPr>
        <p:blipFill rotWithShape="1">
          <a:blip r:embed="rId4">
            <a:alphaModFix/>
          </a:blip>
          <a:srcRect b="46172" l="72690" r="9173" t="26487"/>
          <a:stretch/>
        </p:blipFill>
        <p:spPr>
          <a:xfrm>
            <a:off x="4721775" y="639625"/>
            <a:ext cx="2614477" cy="4033951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73"/>
          <p:cNvSpPr/>
          <p:nvPr/>
        </p:nvSpPr>
        <p:spPr>
          <a:xfrm>
            <a:off x="5093275" y="860875"/>
            <a:ext cx="1406100" cy="516600"/>
          </a:xfrm>
          <a:prstGeom prst="wedgeRoundRectCallout">
            <a:avLst>
              <a:gd fmla="val 9521" name="adj1"/>
              <a:gd fmla="val 122184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latin typeface="Literata"/>
                <a:ea typeface="Literata"/>
                <a:cs typeface="Literata"/>
                <a:sym typeface="Literata"/>
              </a:rPr>
              <a:t>BIBO</a:t>
            </a:r>
            <a:endParaRPr b="1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74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V 2, 4,  Pompéi, 1er siècle, conservée au Museo Archeologico Nazionale (naples), Invent. 120029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74"/>
          <p:cNvSpPr txBox="1"/>
          <p:nvPr/>
        </p:nvSpPr>
        <p:spPr>
          <a:xfrm>
            <a:off x="888900" y="2610575"/>
            <a:ext cx="3000000" cy="40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Quid facit ?</a:t>
            </a:r>
            <a:endParaRPr/>
          </a:p>
        </p:txBody>
      </p:sp>
      <p:pic>
        <p:nvPicPr>
          <p:cNvPr id="579" name="Google Shape;579;p74"/>
          <p:cNvPicPr preferRelativeResize="0"/>
          <p:nvPr/>
        </p:nvPicPr>
        <p:blipFill rotWithShape="1">
          <a:blip r:embed="rId4">
            <a:alphaModFix/>
          </a:blip>
          <a:srcRect b="46172" l="72690" r="9173" t="26487"/>
          <a:stretch/>
        </p:blipFill>
        <p:spPr>
          <a:xfrm>
            <a:off x="4721775" y="639625"/>
            <a:ext cx="2614477" cy="4033951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74"/>
          <p:cNvSpPr/>
          <p:nvPr/>
        </p:nvSpPr>
        <p:spPr>
          <a:xfrm>
            <a:off x="5093275" y="860875"/>
            <a:ext cx="1406100" cy="516600"/>
          </a:xfrm>
          <a:prstGeom prst="wedgeRoundRectCallout">
            <a:avLst>
              <a:gd fmla="val 9521" name="adj1"/>
              <a:gd fmla="val 122184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latin typeface="Literata"/>
                <a:ea typeface="Literata"/>
                <a:cs typeface="Literata"/>
                <a:sym typeface="Literata"/>
              </a:rPr>
              <a:t>BIBO</a:t>
            </a:r>
            <a:endParaRPr b="1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581" name="Google Shape;581;p74"/>
          <p:cNvSpPr txBox="1"/>
          <p:nvPr/>
        </p:nvSpPr>
        <p:spPr>
          <a:xfrm>
            <a:off x="1280400" y="3107300"/>
            <a:ext cx="3000000" cy="4002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Bibit.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75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V 2, 4,  Pompéi, 1er siècle, conservée au Museo Archeologico Nazionale (naples), Invent. 120029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75"/>
          <p:cNvSpPr txBox="1"/>
          <p:nvPr/>
        </p:nvSpPr>
        <p:spPr>
          <a:xfrm>
            <a:off x="888900" y="2610575"/>
            <a:ext cx="3000000" cy="40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Quid facit ?</a:t>
            </a:r>
            <a:endParaRPr/>
          </a:p>
        </p:txBody>
      </p:sp>
      <p:pic>
        <p:nvPicPr>
          <p:cNvPr id="588" name="Google Shape;588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7750" y="260300"/>
            <a:ext cx="4674177" cy="3116099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75"/>
          <p:cNvSpPr txBox="1"/>
          <p:nvPr/>
        </p:nvSpPr>
        <p:spPr>
          <a:xfrm>
            <a:off x="4677226" y="353683"/>
            <a:ext cx="2417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590" name="Google Shape;590;p75"/>
          <p:cNvSpPr/>
          <p:nvPr/>
        </p:nvSpPr>
        <p:spPr>
          <a:xfrm>
            <a:off x="5313275" y="353675"/>
            <a:ext cx="1406100" cy="516600"/>
          </a:xfrm>
          <a:prstGeom prst="wedgeRoundRectCallout">
            <a:avLst>
              <a:gd fmla="val -31294" name="adj1"/>
              <a:gd fmla="val 177778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latin typeface="Literata"/>
                <a:ea typeface="Literata"/>
                <a:cs typeface="Literata"/>
                <a:sym typeface="Literata"/>
              </a:rPr>
              <a:t>EGO CANTO</a:t>
            </a:r>
            <a:endParaRPr b="1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76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V 2, 4,  Pompéi, 1er siècle, conservée au Museo Archeologico Nazionale (naples), Invent. 120029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76"/>
          <p:cNvSpPr txBox="1"/>
          <p:nvPr/>
        </p:nvSpPr>
        <p:spPr>
          <a:xfrm>
            <a:off x="888900" y="2610575"/>
            <a:ext cx="3000000" cy="40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Quid facit ?</a:t>
            </a:r>
            <a:endParaRPr/>
          </a:p>
        </p:txBody>
      </p:sp>
      <p:pic>
        <p:nvPicPr>
          <p:cNvPr id="597" name="Google Shape;597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7750" y="260300"/>
            <a:ext cx="4674177" cy="3116099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76"/>
          <p:cNvSpPr txBox="1"/>
          <p:nvPr/>
        </p:nvSpPr>
        <p:spPr>
          <a:xfrm>
            <a:off x="4677226" y="353683"/>
            <a:ext cx="2417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599" name="Google Shape;599;p76"/>
          <p:cNvSpPr txBox="1"/>
          <p:nvPr/>
        </p:nvSpPr>
        <p:spPr>
          <a:xfrm>
            <a:off x="1280400" y="3107300"/>
            <a:ext cx="3000000" cy="4002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Vir cantat.</a:t>
            </a:r>
            <a:endParaRPr/>
          </a:p>
        </p:txBody>
      </p:sp>
      <p:sp>
        <p:nvSpPr>
          <p:cNvPr id="600" name="Google Shape;600;p76"/>
          <p:cNvSpPr/>
          <p:nvPr/>
        </p:nvSpPr>
        <p:spPr>
          <a:xfrm>
            <a:off x="5313275" y="353675"/>
            <a:ext cx="1406100" cy="516600"/>
          </a:xfrm>
          <a:prstGeom prst="wedgeRoundRectCallout">
            <a:avLst>
              <a:gd fmla="val -31294" name="adj1"/>
              <a:gd fmla="val 177778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latin typeface="Literata"/>
                <a:ea typeface="Literata"/>
                <a:cs typeface="Literata"/>
                <a:sym typeface="Literata"/>
              </a:rPr>
              <a:t>EGO CANTO</a:t>
            </a:r>
            <a:endParaRPr b="1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77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V 2, 4,  Pompéi, 1er siècle, conservée au Museo Archeologico Nazionale (naples), Invent. 120029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77"/>
          <p:cNvSpPr txBox="1"/>
          <p:nvPr/>
        </p:nvSpPr>
        <p:spPr>
          <a:xfrm>
            <a:off x="888900" y="2610575"/>
            <a:ext cx="3000000" cy="40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Quid faci</a:t>
            </a:r>
            <a:r>
              <a:rPr b="1" lang="fr">
                <a:solidFill>
                  <a:srgbClr val="FF0000"/>
                </a:solidFill>
                <a:latin typeface="Literata"/>
                <a:ea typeface="Literata"/>
                <a:cs typeface="Literata"/>
                <a:sym typeface="Literata"/>
              </a:rPr>
              <a:t>un</a:t>
            </a: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t ?</a:t>
            </a:r>
            <a:endParaRPr/>
          </a:p>
        </p:txBody>
      </p:sp>
      <p:pic>
        <p:nvPicPr>
          <p:cNvPr id="607" name="Google Shape;607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7750" y="260300"/>
            <a:ext cx="4674177" cy="3116099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77"/>
          <p:cNvSpPr txBox="1"/>
          <p:nvPr/>
        </p:nvSpPr>
        <p:spPr>
          <a:xfrm>
            <a:off x="4677226" y="353683"/>
            <a:ext cx="2417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609" name="Google Shape;609;p77"/>
          <p:cNvSpPr/>
          <p:nvPr/>
        </p:nvSpPr>
        <p:spPr>
          <a:xfrm>
            <a:off x="5313275" y="353675"/>
            <a:ext cx="1406100" cy="516600"/>
          </a:xfrm>
          <a:prstGeom prst="wedgeRoundRectCallout">
            <a:avLst>
              <a:gd fmla="val -31294" name="adj1"/>
              <a:gd fmla="val 177778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latin typeface="Literata"/>
                <a:ea typeface="Literata"/>
                <a:cs typeface="Literata"/>
                <a:sym typeface="Literata"/>
              </a:rPr>
              <a:t>EGO CANTO</a:t>
            </a:r>
            <a:endParaRPr b="1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610" name="Google Shape;610;p77"/>
          <p:cNvSpPr/>
          <p:nvPr/>
        </p:nvSpPr>
        <p:spPr>
          <a:xfrm>
            <a:off x="7465825" y="503150"/>
            <a:ext cx="1406100" cy="516600"/>
          </a:xfrm>
          <a:prstGeom prst="wedgeRoundRectCallout">
            <a:avLst>
              <a:gd fmla="val -68059" name="adj1"/>
              <a:gd fmla="val 145141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latin typeface="Literata"/>
                <a:ea typeface="Literata"/>
                <a:cs typeface="Literata"/>
                <a:sym typeface="Literata"/>
              </a:rPr>
              <a:t>EGO CANTO</a:t>
            </a:r>
            <a:endParaRPr b="1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78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Fresque de la maison V 2, 4,  Pompéi, 1er siècle, conservée au Museo Archeologico Nazionale (naples), Invent. 120029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78"/>
          <p:cNvSpPr txBox="1"/>
          <p:nvPr/>
        </p:nvSpPr>
        <p:spPr>
          <a:xfrm>
            <a:off x="888900" y="2610575"/>
            <a:ext cx="3000000" cy="40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Quid faci</a:t>
            </a:r>
            <a:r>
              <a:rPr b="1" lang="fr">
                <a:solidFill>
                  <a:srgbClr val="FF0000"/>
                </a:solidFill>
                <a:latin typeface="Literata"/>
                <a:ea typeface="Literata"/>
                <a:cs typeface="Literata"/>
                <a:sym typeface="Literata"/>
              </a:rPr>
              <a:t>un</a:t>
            </a: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t ?</a:t>
            </a:r>
            <a:endParaRPr/>
          </a:p>
        </p:txBody>
      </p:sp>
      <p:pic>
        <p:nvPicPr>
          <p:cNvPr id="617" name="Google Shape;617;p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7750" y="260300"/>
            <a:ext cx="4674177" cy="3116099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78"/>
          <p:cNvSpPr txBox="1"/>
          <p:nvPr/>
        </p:nvSpPr>
        <p:spPr>
          <a:xfrm>
            <a:off x="4677226" y="353683"/>
            <a:ext cx="2417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619" name="Google Shape;619;p78"/>
          <p:cNvSpPr/>
          <p:nvPr/>
        </p:nvSpPr>
        <p:spPr>
          <a:xfrm>
            <a:off x="5313275" y="353675"/>
            <a:ext cx="1406100" cy="516600"/>
          </a:xfrm>
          <a:prstGeom prst="wedgeRoundRectCallout">
            <a:avLst>
              <a:gd fmla="val -31294" name="adj1"/>
              <a:gd fmla="val 177778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latin typeface="Literata"/>
                <a:ea typeface="Literata"/>
                <a:cs typeface="Literata"/>
                <a:sym typeface="Literata"/>
              </a:rPr>
              <a:t>EGO CANTO</a:t>
            </a:r>
            <a:endParaRPr b="1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620" name="Google Shape;620;p78"/>
          <p:cNvSpPr/>
          <p:nvPr/>
        </p:nvSpPr>
        <p:spPr>
          <a:xfrm>
            <a:off x="7465825" y="503150"/>
            <a:ext cx="1406100" cy="516600"/>
          </a:xfrm>
          <a:prstGeom prst="wedgeRoundRectCallout">
            <a:avLst>
              <a:gd fmla="val -68059" name="adj1"/>
              <a:gd fmla="val 145141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latin typeface="Literata"/>
                <a:ea typeface="Literata"/>
                <a:cs typeface="Literata"/>
                <a:sym typeface="Literata"/>
              </a:rPr>
              <a:t>EGO CANTO</a:t>
            </a:r>
            <a:endParaRPr b="1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621" name="Google Shape;621;p78"/>
          <p:cNvSpPr txBox="1"/>
          <p:nvPr/>
        </p:nvSpPr>
        <p:spPr>
          <a:xfrm>
            <a:off x="1280400" y="3107300"/>
            <a:ext cx="3000000" cy="4002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Viri canta</a:t>
            </a:r>
            <a:r>
              <a:rPr b="1" lang="fr">
                <a:solidFill>
                  <a:srgbClr val="FF0000"/>
                </a:solidFill>
                <a:latin typeface="Literata"/>
                <a:ea typeface="Literata"/>
                <a:cs typeface="Literata"/>
                <a:sym typeface="Literata"/>
              </a:rPr>
              <a:t>n</a:t>
            </a:r>
            <a:r>
              <a:rPr b="1" lang="fr">
                <a:solidFill>
                  <a:schemeClr val="dk1"/>
                </a:solidFill>
                <a:latin typeface="Literata"/>
                <a:ea typeface="Literata"/>
                <a:cs typeface="Literata"/>
                <a:sym typeface="Literata"/>
              </a:rPr>
              <a:t>t.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9"/>
          <p:cNvSpPr/>
          <p:nvPr/>
        </p:nvSpPr>
        <p:spPr>
          <a:xfrm>
            <a:off x="3670425" y="120625"/>
            <a:ext cx="3612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9"/>
          <p:cNvSpPr/>
          <p:nvPr/>
        </p:nvSpPr>
        <p:spPr>
          <a:xfrm>
            <a:off x="5242950" y="120625"/>
            <a:ext cx="31575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9"/>
          <p:cNvSpPr/>
          <p:nvPr/>
        </p:nvSpPr>
        <p:spPr>
          <a:xfrm>
            <a:off x="4031625" y="3020425"/>
            <a:ext cx="1211400" cy="20022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/>
          <p:nvPr/>
        </p:nvSpPr>
        <p:spPr>
          <a:xfrm>
            <a:off x="4031625" y="133100"/>
            <a:ext cx="1211400" cy="13614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0"/>
          <p:cNvSpPr/>
          <p:nvPr/>
        </p:nvSpPr>
        <p:spPr>
          <a:xfrm>
            <a:off x="3670425" y="120625"/>
            <a:ext cx="3612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0"/>
          <p:cNvSpPr/>
          <p:nvPr/>
        </p:nvSpPr>
        <p:spPr>
          <a:xfrm>
            <a:off x="5242950" y="120625"/>
            <a:ext cx="31575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0"/>
          <p:cNvSpPr/>
          <p:nvPr/>
        </p:nvSpPr>
        <p:spPr>
          <a:xfrm>
            <a:off x="4031625" y="3020425"/>
            <a:ext cx="1211400" cy="20022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0"/>
          <p:cNvSpPr/>
          <p:nvPr/>
        </p:nvSpPr>
        <p:spPr>
          <a:xfrm>
            <a:off x="4031625" y="133100"/>
            <a:ext cx="1211400" cy="13614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0"/>
          <p:cNvSpPr txBox="1"/>
          <p:nvPr/>
        </p:nvSpPr>
        <p:spPr>
          <a:xfrm>
            <a:off x="5371100" y="1765250"/>
            <a:ext cx="18171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FEMINA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MULIER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/>
        </p:nvSpPr>
        <p:spPr>
          <a:xfrm>
            <a:off x="359850" y="503150"/>
            <a:ext cx="14955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Scène de </a:t>
            </a:r>
            <a:r>
              <a:rPr b="1"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Banquet, </a:t>
            </a:r>
            <a:r>
              <a:rPr b="1" lang="fr" sz="1000">
                <a:latin typeface="Calibri"/>
                <a:ea typeface="Calibri"/>
                <a:cs typeface="Calibri"/>
                <a:sym typeface="Calibri"/>
              </a:rPr>
              <a:t>Fresque de la maison du  triclinium</a:t>
            </a:r>
            <a:r>
              <a:rPr lang="fr" sz="1000">
                <a:latin typeface="Calibri"/>
                <a:ea typeface="Calibri"/>
                <a:cs typeface="Calibri"/>
                <a:sym typeface="Calibri"/>
              </a:rPr>
              <a:t>, Pompéi, 1er siècle, conservée au Museo Archeologico Nazionale (naples), Invent. 120031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(source de l’image : </a:t>
            </a:r>
            <a:r>
              <a:rPr lang="fr" sz="10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ArchaiOptix, wikimedia</a:t>
            </a:r>
            <a:r>
              <a:rPr lang="fr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Google Shape;11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8775" y="120712"/>
            <a:ext cx="4741702" cy="4902077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1"/>
          <p:cNvSpPr/>
          <p:nvPr/>
        </p:nvSpPr>
        <p:spPr>
          <a:xfrm>
            <a:off x="3670425" y="120625"/>
            <a:ext cx="13047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1"/>
          <p:cNvSpPr/>
          <p:nvPr/>
        </p:nvSpPr>
        <p:spPr>
          <a:xfrm>
            <a:off x="7852200" y="120625"/>
            <a:ext cx="548100" cy="49020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1"/>
          <p:cNvSpPr/>
          <p:nvPr/>
        </p:nvSpPr>
        <p:spPr>
          <a:xfrm>
            <a:off x="4975125" y="2694275"/>
            <a:ext cx="2877000" cy="23283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1"/>
          <p:cNvSpPr/>
          <p:nvPr/>
        </p:nvSpPr>
        <p:spPr>
          <a:xfrm>
            <a:off x="4975125" y="133100"/>
            <a:ext cx="2877000" cy="13614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1"/>
          <p:cNvSpPr txBox="1"/>
          <p:nvPr/>
        </p:nvSpPr>
        <p:spPr>
          <a:xfrm>
            <a:off x="4975125" y="2860200"/>
            <a:ext cx="1817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latin typeface="Literata"/>
                <a:ea typeface="Literata"/>
                <a:cs typeface="Literata"/>
                <a:sym typeface="Literata"/>
              </a:rPr>
              <a:t> </a:t>
            </a:r>
            <a:endParaRPr sz="2100">
              <a:latin typeface="Literata"/>
              <a:ea typeface="Literata"/>
              <a:cs typeface="Literata"/>
              <a:sym typeface="Literata"/>
            </a:endParaRPr>
          </a:p>
        </p:txBody>
      </p:sp>
      <p:sp>
        <p:nvSpPr>
          <p:cNvPr id="120" name="Google Shape;120;p21"/>
          <p:cNvSpPr/>
          <p:nvPr/>
        </p:nvSpPr>
        <p:spPr>
          <a:xfrm>
            <a:off x="5872925" y="1494500"/>
            <a:ext cx="1979400" cy="1199700"/>
          </a:xfrm>
          <a:prstGeom prst="rect">
            <a:avLst/>
          </a:prstGeom>
          <a:solidFill>
            <a:srgbClr val="FFFFFF">
              <a:alpha val="65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