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04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833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797F077-176F-FF16-106F-E922C8F5C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F2F1356-D1A6-676C-88F9-8C235A549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68342DE-95E8-50AC-D679-56D7B2257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23772DC-03C1-9299-7AEE-A4395523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7E76437-57AE-7EC9-BBD6-EED8F5FF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38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3047243-EEF0-32FB-D64D-5396365E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63EB1E0-7E64-774A-4D2E-6493A1E59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B2ACC49-2CAE-F5B9-A638-9334FF2D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67FB77-2B59-4B7F-0F4E-4A65313B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0F95A89-B104-1655-7BC0-0E6177B3A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54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58455B68-EEE5-3BE8-E154-97FCA51391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27478D3-7300-6538-0450-45D17AE9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9B71983-2BD8-786C-6AC1-0710D0A2D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3965DCD-A31C-399E-BDCC-EAFC6871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CC693EB-31BF-E9BA-8DE7-E3BD4B32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51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C873BF4-D367-F382-F186-39DE865E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C7F10D7-F9C7-CB23-746D-AC6963D43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667A075-2C9C-282F-E8F6-A3F42E68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A2C465F-1E68-84E4-498F-0997826B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040A632-5188-7DB4-2566-FC1161BD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58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F7A709-FDAD-9868-A279-311E1C006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659215A-27BE-1E61-FC22-3489A7CA6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3D55A57-9C4C-E0F1-CDE5-DEF959F0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4E68D91-7258-1DCF-7688-D828D8EC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C1EA4FB-AF11-BAAF-AEDD-CB762D76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5C10BE-89B5-F986-2B76-37AA0EC1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DD42378-9953-EFAD-B476-579EEFC90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3A3A3D5-8C3A-021E-ED88-9D962401B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5227D78-80E7-6B78-2603-46CE5ABD7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BF853F7-06DF-FA91-AA48-81F1E295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DA95CFB-D166-CA30-F3F5-48B1C1E6E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12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A59CBCE-7F5E-B542-9898-3101467E8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271E30D-1CE6-9A27-4799-E1D1028D5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3FAB439-F71D-C7D8-B341-1A00C257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46E0092C-BDA2-AF09-7F1E-C57E7B0F9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E1C43B2-7012-4A4A-1DC1-35AC4EB40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A213B5CE-644A-5A67-5691-E13196B3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F8A196E-4826-A32D-62EB-EA13E887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718CE384-317B-BA47-5BE1-D054E840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26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B4C8F91-A749-F38C-B5D9-F1FE44867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F8A02BD-B056-E915-9251-E63B53D25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778715B-C774-CE00-AA63-C569C97E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E5236C0E-C262-55BE-61CD-5C7BD7DB2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DC0022A4-7977-1B65-39E8-3FB87DB7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2D5CE5B6-749D-9ED0-2C9D-270F31AE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422C9C4B-C360-6341-CF28-13243866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2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5D0D39E-DBF4-07B5-2820-E913F789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4B057D8-A72B-AD4D-2808-AF4CBAE3C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E9D4060-DA8C-816A-7897-1533F1CA5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6131B1C-89B0-27EE-D8BC-2A00E66BD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E8F1551-FB8B-DB15-DD86-17E6190A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CC87EFE-D743-2D5D-415B-9D4749C1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78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B2D1F0-CE60-CE77-95B3-4B89576F2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71D1C335-4CC8-8DBB-E8BF-E2B44E491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8DD9E5B-7CBA-1474-92F1-2100E4DE9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5D0C1F0-BD20-C53E-46A0-80FDBADD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773ABDE-55B4-01A5-EB9C-E618A526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31DEA12-F75B-8A04-4C97-1F3E09E1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96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8085DDED-7B11-590E-0FFC-2CE7F4A0F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45B819-C67E-57AE-503A-2F13E9D3E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65C66B3-D1C7-5C99-8A3A-FCFAA69C0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24256-E50F-4DA6-9998-4B91B1397380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FBC24F0-3822-D54E-F777-65D7E09B4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53DDA9-0671-C752-4FDD-DFC365885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91B9-626A-4B06-98D2-9120551D0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86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xmlns="" id="{C42070DB-9861-13F0-298B-EC8812FA1C97}"/>
              </a:ext>
            </a:extLst>
          </p:cNvPr>
          <p:cNvSpPr/>
          <p:nvPr/>
        </p:nvSpPr>
        <p:spPr>
          <a:xfrm>
            <a:off x="8237899" y="4632894"/>
            <a:ext cx="3849490" cy="20672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F42121F6-0020-B361-EEB6-743B0C363500}"/>
              </a:ext>
            </a:extLst>
          </p:cNvPr>
          <p:cNvSpPr txBox="1"/>
          <p:nvPr/>
        </p:nvSpPr>
        <p:spPr>
          <a:xfrm>
            <a:off x="1792223" y="353081"/>
            <a:ext cx="3069509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L’expression de l’hypothèse</a:t>
            </a:r>
            <a:br>
              <a:rPr lang="fr-FR" sz="2000" b="1" dirty="0">
                <a:solidFill>
                  <a:srgbClr val="FF0000"/>
                </a:solidFill>
              </a:rPr>
            </a:br>
            <a:r>
              <a:rPr lang="fr-FR" sz="2000" b="1" dirty="0">
                <a:solidFill>
                  <a:srgbClr val="FF0000"/>
                </a:solidFill>
              </a:rPr>
              <a:t>en grec ancien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7A19ED3E-8118-1FB0-CA26-FCE1C254232E}"/>
              </a:ext>
            </a:extLst>
          </p:cNvPr>
          <p:cNvCxnSpPr>
            <a:cxnSpLocks/>
            <a:stCxn id="20" idx="2"/>
            <a:endCxn id="19" idx="0"/>
          </p:cNvCxnSpPr>
          <p:nvPr/>
        </p:nvCxnSpPr>
        <p:spPr>
          <a:xfrm>
            <a:off x="5821630" y="667009"/>
            <a:ext cx="8298" cy="5796992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xmlns="" id="{49E195B3-3296-325F-4B69-40599270BD7A}"/>
              </a:ext>
            </a:extLst>
          </p:cNvPr>
          <p:cNvCxnSpPr>
            <a:cxnSpLocks/>
            <a:endCxn id="16" idx="3"/>
          </p:cNvCxnSpPr>
          <p:nvPr/>
        </p:nvCxnSpPr>
        <p:spPr>
          <a:xfrm flipH="1">
            <a:off x="878124" y="4137047"/>
            <a:ext cx="10435752" cy="52909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29D5F639-1254-AC3A-1F0E-87D6CD4EE5CE}"/>
              </a:ext>
            </a:extLst>
          </p:cNvPr>
          <p:cNvSpPr txBox="1"/>
          <p:nvPr/>
        </p:nvSpPr>
        <p:spPr>
          <a:xfrm>
            <a:off x="1395705" y="4196466"/>
            <a:ext cx="2177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>
                <a:solidFill>
                  <a:srgbClr val="FF0000"/>
                </a:solidFill>
                <a:highlight>
                  <a:srgbClr val="FFFF00"/>
                </a:highlight>
              </a:rPr>
              <a:t>Situation dans le temps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93ED4D84-5955-98B5-374C-765AFDB70005}"/>
              </a:ext>
            </a:extLst>
          </p:cNvPr>
          <p:cNvSpPr txBox="1"/>
          <p:nvPr/>
        </p:nvSpPr>
        <p:spPr>
          <a:xfrm rot="16200000">
            <a:off x="4822783" y="1559047"/>
            <a:ext cx="1551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FF0000"/>
                </a:solidFill>
                <a:highlight>
                  <a:srgbClr val="FFFF00"/>
                </a:highlight>
              </a:rPr>
              <a:t>Degré de réalité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A6904F7F-8532-E34C-6B7C-139D93151B7F}"/>
              </a:ext>
            </a:extLst>
          </p:cNvPr>
          <p:cNvSpPr txBox="1"/>
          <p:nvPr/>
        </p:nvSpPr>
        <p:spPr>
          <a:xfrm>
            <a:off x="216853" y="4020679"/>
            <a:ext cx="661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Passé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2B3EC5FD-5BB8-5E3E-3263-703036875EB4}"/>
              </a:ext>
            </a:extLst>
          </p:cNvPr>
          <p:cNvSpPr txBox="1"/>
          <p:nvPr/>
        </p:nvSpPr>
        <p:spPr>
          <a:xfrm>
            <a:off x="11327119" y="3967770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Futur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695E72FB-3F9E-DD4E-60F7-0AD825439FF5}"/>
              </a:ext>
            </a:extLst>
          </p:cNvPr>
          <p:cNvSpPr txBox="1"/>
          <p:nvPr/>
        </p:nvSpPr>
        <p:spPr>
          <a:xfrm>
            <a:off x="5512373" y="6464001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Irréel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50826D64-7A86-E19F-5551-C4098DCF44CE}"/>
              </a:ext>
            </a:extLst>
          </p:cNvPr>
          <p:cNvSpPr txBox="1"/>
          <p:nvPr/>
        </p:nvSpPr>
        <p:spPr>
          <a:xfrm>
            <a:off x="5547260" y="328455"/>
            <a:ext cx="548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Réel</a:t>
            </a:r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xmlns="" id="{E3776279-996B-5D66-6792-C4028D6DE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31684"/>
              </p:ext>
            </p:extLst>
          </p:nvPr>
        </p:nvGraphicFramePr>
        <p:xfrm>
          <a:off x="3885845" y="2707263"/>
          <a:ext cx="367336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366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41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Fait répété ou habituel dans le présent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41585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ἐάν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(ou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ἤν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Subjonctif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présent ou aoriste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41585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Indicatif</a:t>
                      </a:r>
                      <a:r>
                        <a:rPr lang="fr-FR" sz="1400" dirty="0"/>
                        <a:t> présent ou aoriste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xmlns="" id="{6E6E2919-52A9-5C95-A99C-6DE8AB9BE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354844"/>
              </p:ext>
            </p:extLst>
          </p:nvPr>
        </p:nvGraphicFramePr>
        <p:xfrm>
          <a:off x="6240426" y="199822"/>
          <a:ext cx="5846963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6963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150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Situation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Protase</a:t>
                      </a:r>
                      <a:r>
                        <a:rPr lang="fr-FR" sz="1400" dirty="0"/>
                        <a:t> (subordonnée) </a:t>
                      </a:r>
                      <a:r>
                        <a:rPr lang="fr-FR" sz="1400" i="1" dirty="0"/>
                        <a:t>(négation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μή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504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Apodose</a:t>
                      </a:r>
                      <a:r>
                        <a:rPr lang="fr-FR" sz="1400" dirty="0"/>
                        <a:t> (principale) ou </a:t>
                      </a:r>
                      <a:r>
                        <a:rPr lang="fr-FR" sz="1400" b="1" dirty="0"/>
                        <a:t>indépendante</a:t>
                      </a:r>
                      <a:r>
                        <a:rPr lang="fr-FR" sz="1400" dirty="0"/>
                        <a:t> </a:t>
                      </a:r>
                      <a:r>
                        <a:rPr lang="fr-FR" sz="1400" i="1" dirty="0"/>
                        <a:t>(négation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οὐ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sauf Participe, Optatif de souhait, Impératif, Subjonctif de défense, d’exhortation ou de délibération)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10" name="Tableau 8">
            <a:extLst>
              <a:ext uri="{FF2B5EF4-FFF2-40B4-BE49-F238E27FC236}">
                <a16:creationId xmlns:a16="http://schemas.microsoft.com/office/drawing/2014/main" xmlns="" id="{E7940064-43D9-A38B-365B-A8299090C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124290"/>
              </p:ext>
            </p:extLst>
          </p:nvPr>
        </p:nvGraphicFramePr>
        <p:xfrm>
          <a:off x="927740" y="1515006"/>
          <a:ext cx="426158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581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3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Simple hypothèse (fait déterminé) présente ou passée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3048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Indicatif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(présent ou passé)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304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ym typeface="Symbol" panose="05050102010706020507" pitchFamily="18" charset="2"/>
                        </a:rPr>
                        <a:t>Indicatif</a:t>
                      </a:r>
                      <a:r>
                        <a:rPr lang="fr-FR" sz="1400" dirty="0">
                          <a:sym typeface="Symbol" panose="05050102010706020507" pitchFamily="18" charset="2"/>
                        </a:rPr>
                        <a:t> (présent ou passé) ou autre (Impératif…)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12" name="Tableau 8">
            <a:extLst>
              <a:ext uri="{FF2B5EF4-FFF2-40B4-BE49-F238E27FC236}">
                <a16:creationId xmlns:a16="http://schemas.microsoft.com/office/drawing/2014/main" xmlns="" id="{3F511DE7-38A6-19C9-7FD6-89017A6E4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462785"/>
              </p:ext>
            </p:extLst>
          </p:nvPr>
        </p:nvGraphicFramePr>
        <p:xfrm>
          <a:off x="216853" y="2715878"/>
          <a:ext cx="314725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7255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28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Fait répété dans le passé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28177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Optatif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présent ou aoriste 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(sans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28177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Indicatif</a:t>
                      </a:r>
                      <a:r>
                        <a:rPr lang="fr-FR" sz="1400" dirty="0"/>
                        <a:t> imparfait ou aoriste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14" name="Tableau 8">
            <a:extLst>
              <a:ext uri="{FF2B5EF4-FFF2-40B4-BE49-F238E27FC236}">
                <a16:creationId xmlns:a16="http://schemas.microsoft.com/office/drawing/2014/main" xmlns="" id="{DE07EC54-EC08-ECEB-D13B-ECEAF7023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080601"/>
              </p:ext>
            </p:extLst>
          </p:nvPr>
        </p:nvGraphicFramePr>
        <p:xfrm>
          <a:off x="8462140" y="1519916"/>
          <a:ext cx="2691217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217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Simple hypothèse 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(ou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Indicatif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futur,   ou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Optatif 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d’atténuation)</a:t>
                      </a:r>
                      <a:endParaRPr lang="fr-FR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Indicatif</a:t>
                      </a:r>
                      <a:r>
                        <a:rPr lang="fr-FR" sz="1400" dirty="0"/>
                        <a:t> futur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21" name="Tableau 8">
            <a:extLst>
              <a:ext uri="{FF2B5EF4-FFF2-40B4-BE49-F238E27FC236}">
                <a16:creationId xmlns:a16="http://schemas.microsoft.com/office/drawing/2014/main" xmlns="" id="{E80A6E2C-756B-55B0-AFB5-CDBB2753B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29454"/>
              </p:ext>
            </p:extLst>
          </p:nvPr>
        </p:nvGraphicFramePr>
        <p:xfrm>
          <a:off x="5113022" y="4265399"/>
          <a:ext cx="309803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033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Potentiel (hypothèse pour l’avenir)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Optatif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présent ou aoriste 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(sans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Optatif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présent ou aoriste 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22" name="Tableau 8">
            <a:extLst>
              <a:ext uri="{FF2B5EF4-FFF2-40B4-BE49-F238E27FC236}">
                <a16:creationId xmlns:a16="http://schemas.microsoft.com/office/drawing/2014/main" xmlns="" id="{7E409794-B266-64C9-6BED-44E81193D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293282"/>
              </p:ext>
            </p:extLst>
          </p:nvPr>
        </p:nvGraphicFramePr>
        <p:xfrm>
          <a:off x="4335517" y="5392308"/>
          <a:ext cx="309803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033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Irréel du présent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Indicatif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imparfait 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(sans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Indicatif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imparfait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23" name="Tableau 8">
            <a:extLst>
              <a:ext uri="{FF2B5EF4-FFF2-40B4-BE49-F238E27FC236}">
                <a16:creationId xmlns:a16="http://schemas.microsoft.com/office/drawing/2014/main" xmlns="" id="{1D22CC36-BD99-F8C1-BF6F-54136C881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120330"/>
              </p:ext>
            </p:extLst>
          </p:nvPr>
        </p:nvGraphicFramePr>
        <p:xfrm>
          <a:off x="322107" y="5392308"/>
          <a:ext cx="250826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264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Irréel du passé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εἰ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Indicatif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aoriste, imparfait ou plus-que-parfait 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(sans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Indicatif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aoriste, imparfait ou plus-que-parfait 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graphicFrame>
        <p:nvGraphicFramePr>
          <p:cNvPr id="27" name="Tableau 8">
            <a:extLst>
              <a:ext uri="{FF2B5EF4-FFF2-40B4-BE49-F238E27FC236}">
                <a16:creationId xmlns:a16="http://schemas.microsoft.com/office/drawing/2014/main" xmlns="" id="{278FA8D3-203A-C5F4-7AF3-979D956A8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756560"/>
              </p:ext>
            </p:extLst>
          </p:nvPr>
        </p:nvGraphicFramePr>
        <p:xfrm>
          <a:off x="9369335" y="4663010"/>
          <a:ext cx="174271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713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Attraction modale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Optatif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1" dirty="0"/>
                        <a:t>(sans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/>
                        <a:t>Optatif</a:t>
                      </a:r>
                      <a:r>
                        <a:rPr lang="fr-FR" sz="1400" dirty="0"/>
                        <a:t> </a:t>
                      </a:r>
                      <a:r>
                        <a:rPr lang="fr-FR" sz="1400" i="1" dirty="0"/>
                        <a:t>(sans </a:t>
                      </a:r>
                      <a:r>
                        <a:rPr lang="fr-FR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ἄν</a:t>
                      </a:r>
                      <a:r>
                        <a:rPr lang="fr-FR" sz="1400" i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sp>
        <p:nvSpPr>
          <p:cNvPr id="28" name="Flèche : courbe vers la droite 27">
            <a:extLst>
              <a:ext uri="{FF2B5EF4-FFF2-40B4-BE49-F238E27FC236}">
                <a16:creationId xmlns:a16="http://schemas.microsoft.com/office/drawing/2014/main" xmlns="" id="{215A77E2-07EB-2719-FF4A-80C690252632}"/>
              </a:ext>
            </a:extLst>
          </p:cNvPr>
          <p:cNvSpPr/>
          <p:nvPr/>
        </p:nvSpPr>
        <p:spPr>
          <a:xfrm>
            <a:off x="9059594" y="5030508"/>
            <a:ext cx="256053" cy="3385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30" name="Tableau 8">
            <a:extLst>
              <a:ext uri="{FF2B5EF4-FFF2-40B4-BE49-F238E27FC236}">
                <a16:creationId xmlns:a16="http://schemas.microsoft.com/office/drawing/2014/main" xmlns="" id="{AF7C941A-6197-47D7-54C8-F3FB1BAF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789537"/>
              </p:ext>
            </p:extLst>
          </p:nvPr>
        </p:nvGraphicFramePr>
        <p:xfrm>
          <a:off x="8601567" y="5636952"/>
          <a:ext cx="339841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416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Optatif oblique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Optatif au lieu de l’Indicatif ou du Subjonctif</a:t>
                      </a:r>
                      <a:endParaRPr lang="fr-FR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Temps secondaire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sp>
        <p:nvSpPr>
          <p:cNvPr id="31" name="Flèche : courbe vers la droite 30">
            <a:extLst>
              <a:ext uri="{FF2B5EF4-FFF2-40B4-BE49-F238E27FC236}">
                <a16:creationId xmlns:a16="http://schemas.microsoft.com/office/drawing/2014/main" xmlns="" id="{BA49FA08-FE83-68CC-FE0D-32039351EF55}"/>
              </a:ext>
            </a:extLst>
          </p:cNvPr>
          <p:cNvSpPr/>
          <p:nvPr/>
        </p:nvSpPr>
        <p:spPr>
          <a:xfrm flipV="1">
            <a:off x="8287450" y="6063174"/>
            <a:ext cx="314116" cy="3589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39" name="Tableau 8">
            <a:extLst>
              <a:ext uri="{FF2B5EF4-FFF2-40B4-BE49-F238E27FC236}">
                <a16:creationId xmlns:a16="http://schemas.microsoft.com/office/drawing/2014/main" xmlns="" id="{D21C7A22-BBAC-C3B4-571A-5CFB5ABA6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17291"/>
              </p:ext>
            </p:extLst>
          </p:nvPr>
        </p:nvGraphicFramePr>
        <p:xfrm>
          <a:off x="7669142" y="3104555"/>
          <a:ext cx="369838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8386">
                  <a:extLst>
                    <a:ext uri="{9D8B030D-6E8A-4147-A177-3AD203B41FA5}">
                      <a16:colId xmlns:a16="http://schemas.microsoft.com/office/drawing/2014/main" xmlns="" val="256178216"/>
                    </a:ext>
                  </a:extLst>
                </a:gridCol>
              </a:tblGrid>
              <a:tr h="20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Eventuel (supposition pour l’avenir)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2100556"/>
                  </a:ext>
                </a:extLst>
              </a:tr>
              <a:tr h="207276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ἐάν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Subjonctif </a:t>
                      </a:r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présent ou aoriste</a:t>
                      </a:r>
                      <a:endParaRPr lang="fr-FR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1553424"/>
                  </a:ext>
                </a:extLst>
              </a:tr>
              <a:tr h="207276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Indicatif</a:t>
                      </a:r>
                      <a:r>
                        <a:rPr lang="fr-FR" sz="1400" dirty="0"/>
                        <a:t> futur ou autre mode exprimant le futur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026582"/>
                  </a:ext>
                </a:extLst>
              </a:tr>
            </a:tbl>
          </a:graphicData>
        </a:graphic>
      </p:graphicFrame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xmlns="" id="{0CDA91CB-30AE-3F4B-3FCE-A99EB6A8733C}"/>
              </a:ext>
            </a:extLst>
          </p:cNvPr>
          <p:cNvSpPr/>
          <p:nvPr/>
        </p:nvSpPr>
        <p:spPr>
          <a:xfrm>
            <a:off x="6154892" y="120900"/>
            <a:ext cx="5992376" cy="12718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514E61E3-7644-5C42-8E69-ABF9DA607848}"/>
              </a:ext>
            </a:extLst>
          </p:cNvPr>
          <p:cNvSpPr txBox="1"/>
          <p:nvPr/>
        </p:nvSpPr>
        <p:spPr>
          <a:xfrm>
            <a:off x="5357481" y="3810477"/>
            <a:ext cx="825547" cy="33855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Présent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16853" y="436176"/>
            <a:ext cx="1243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Laurent CAILLOT</a:t>
            </a:r>
          </a:p>
          <a:p>
            <a:r>
              <a:rPr lang="fr-FR" sz="1200" dirty="0" smtClean="0"/>
              <a:t>4 décembre2023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64696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255</Words>
  <Application>Microsoft Office PowerPoint</Application>
  <PresentationFormat>Personnalisé</PresentationFormat>
  <Paragraphs>44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Ministeres Sociaux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CAILLOT, Laurent (IGAS/INSPECTANTS)</dc:creator>
  <cp:lastModifiedBy>Laurent CAILLOT</cp:lastModifiedBy>
  <cp:revision>49</cp:revision>
  <dcterms:created xsi:type="dcterms:W3CDTF">2023-11-28T08:14:47Z</dcterms:created>
  <dcterms:modified xsi:type="dcterms:W3CDTF">2024-07-16T22:16:54Z</dcterms:modified>
</cp:coreProperties>
</file>